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36" r:id="rId3"/>
    <p:sldId id="337" r:id="rId4"/>
    <p:sldId id="326" r:id="rId5"/>
    <p:sldId id="344" r:id="rId6"/>
    <p:sldId id="328" r:id="rId7"/>
    <p:sldId id="343" r:id="rId8"/>
    <p:sldId id="304" r:id="rId9"/>
    <p:sldId id="307" r:id="rId10"/>
    <p:sldId id="305" r:id="rId11"/>
    <p:sldId id="306" r:id="rId12"/>
    <p:sldId id="308" r:id="rId13"/>
    <p:sldId id="310" r:id="rId14"/>
    <p:sldId id="309" r:id="rId15"/>
    <p:sldId id="259" r:id="rId16"/>
    <p:sldId id="340" r:id="rId17"/>
    <p:sldId id="341" r:id="rId18"/>
    <p:sldId id="346" r:id="rId19"/>
    <p:sldId id="281" r:id="rId20"/>
    <p:sldId id="301" r:id="rId21"/>
    <p:sldId id="273" r:id="rId22"/>
    <p:sldId id="292" r:id="rId23"/>
    <p:sldId id="293" r:id="rId24"/>
    <p:sldId id="279" r:id="rId25"/>
    <p:sldId id="349" r:id="rId26"/>
    <p:sldId id="350" r:id="rId27"/>
    <p:sldId id="351" r:id="rId28"/>
    <p:sldId id="339" r:id="rId29"/>
    <p:sldId id="347" r:id="rId30"/>
    <p:sldId id="329" r:id="rId31"/>
    <p:sldId id="348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03" r:id="rId40"/>
    <p:sldId id="354" r:id="rId41"/>
    <p:sldId id="345" r:id="rId42"/>
    <p:sldId id="352" r:id="rId43"/>
    <p:sldId id="35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y.THINK-X301\Documents\Seminars\NTA%20slides\Lifecycle\Agg%20LC%20w%20human%20capital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Andy.THINK-X301\Documents\Seminars\NTA%20slides\Triangles\T%20Yl%20A%20triang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y.THINK-X301\Documents\Seminars\NTA%20slides\Lifecycle\Agg%20LC%20w%20human%20capit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y.THINK-X301\Documents\Seminars\NTA%20slides\Support%20system\support%20syste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dy.THINK-X301\Documents\Seminars\NTA%20slides\Triangles\Tg%20Tf%20A%20triangle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ndy.THINK-X301\Documents\Seminars\NTA%20slides\Triangles\Tg%20Tf%20A%20triangl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ndy.THINK-X301\Documents\Seminars\NTA%20slides\Triangles\Tg%20Tf%20A%20triangle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ndy.THINK-X301\Documents\Seminars\NTA%20slides\Triangles\Tg%20Tf%20A%20triangle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ndy.THINK-X301\Documents\Seminars\NTA%20slides\Triangles\Tg%20Tf%20A%20triang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Nigeria!$B$16</c:f>
              <c:strCache>
                <c:ptCount val="1"/>
                <c:pt idx="0">
                  <c:v>Consumption</c:v>
                </c:pt>
              </c:strCache>
            </c:strRef>
          </c:tx>
          <c:cat>
            <c:strRef>
              <c:f>Nigeria!$C$15:$CO$15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Nigeria!$C$16:$CO$16</c:f>
              <c:numCache>
                <c:formatCode>General</c:formatCode>
                <c:ptCount val="91"/>
                <c:pt idx="0">
                  <c:v>145128.81808073699</c:v>
                </c:pt>
                <c:pt idx="1">
                  <c:v>138501.88085911301</c:v>
                </c:pt>
                <c:pt idx="2">
                  <c:v>140099.74714551799</c:v>
                </c:pt>
                <c:pt idx="3">
                  <c:v>141745.367864687</c:v>
                </c:pt>
                <c:pt idx="4">
                  <c:v>143549.302262479</c:v>
                </c:pt>
                <c:pt idx="5">
                  <c:v>148783.13144617499</c:v>
                </c:pt>
                <c:pt idx="6">
                  <c:v>163368.21517466501</c:v>
                </c:pt>
                <c:pt idx="7">
                  <c:v>170235.021101527</c:v>
                </c:pt>
                <c:pt idx="8">
                  <c:v>173986.10351979599</c:v>
                </c:pt>
                <c:pt idx="9">
                  <c:v>173821.48876628399</c:v>
                </c:pt>
                <c:pt idx="10">
                  <c:v>181991.44409494899</c:v>
                </c:pt>
                <c:pt idx="11">
                  <c:v>182414.39727720901</c:v>
                </c:pt>
                <c:pt idx="12">
                  <c:v>188981.23597775601</c:v>
                </c:pt>
                <c:pt idx="13">
                  <c:v>191294.23646708101</c:v>
                </c:pt>
                <c:pt idx="14">
                  <c:v>199050.01214470499</c:v>
                </c:pt>
                <c:pt idx="15">
                  <c:v>204039.691823031</c:v>
                </c:pt>
                <c:pt idx="16">
                  <c:v>204067.40502222499</c:v>
                </c:pt>
                <c:pt idx="17">
                  <c:v>213692.76555445301</c:v>
                </c:pt>
                <c:pt idx="18">
                  <c:v>207617.57008687401</c:v>
                </c:pt>
                <c:pt idx="19">
                  <c:v>204773.17160947699</c:v>
                </c:pt>
                <c:pt idx="20">
                  <c:v>206638.30231876901</c:v>
                </c:pt>
                <c:pt idx="21">
                  <c:v>194617.596073375</c:v>
                </c:pt>
                <c:pt idx="22">
                  <c:v>197188.55604878199</c:v>
                </c:pt>
                <c:pt idx="23">
                  <c:v>191479.218338704</c:v>
                </c:pt>
                <c:pt idx="24">
                  <c:v>192251.45389553101</c:v>
                </c:pt>
                <c:pt idx="25">
                  <c:v>186950.376019755</c:v>
                </c:pt>
                <c:pt idx="26">
                  <c:v>173645.349211591</c:v>
                </c:pt>
                <c:pt idx="27">
                  <c:v>169193.19294200299</c:v>
                </c:pt>
                <c:pt idx="28">
                  <c:v>165823.84802159001</c:v>
                </c:pt>
                <c:pt idx="29">
                  <c:v>157598.48970811701</c:v>
                </c:pt>
                <c:pt idx="30">
                  <c:v>151250.78495964399</c:v>
                </c:pt>
                <c:pt idx="31">
                  <c:v>145044.89208518199</c:v>
                </c:pt>
                <c:pt idx="32">
                  <c:v>140390.81489394</c:v>
                </c:pt>
                <c:pt idx="33">
                  <c:v>131563.037713998</c:v>
                </c:pt>
                <c:pt idx="34">
                  <c:v>127073.33806677601</c:v>
                </c:pt>
                <c:pt idx="35">
                  <c:v>124850.31479692399</c:v>
                </c:pt>
                <c:pt idx="36">
                  <c:v>119548.364558637</c:v>
                </c:pt>
                <c:pt idx="37">
                  <c:v>118137.599977287</c:v>
                </c:pt>
                <c:pt idx="38">
                  <c:v>113963.623915006</c:v>
                </c:pt>
                <c:pt idx="39">
                  <c:v>110846.68702260499</c:v>
                </c:pt>
                <c:pt idx="40">
                  <c:v>106835.93822755299</c:v>
                </c:pt>
                <c:pt idx="41">
                  <c:v>101391.887879402</c:v>
                </c:pt>
                <c:pt idx="42">
                  <c:v>96173.029876315501</c:v>
                </c:pt>
                <c:pt idx="43">
                  <c:v>91414.259155774693</c:v>
                </c:pt>
                <c:pt idx="44">
                  <c:v>85195.0547773664</c:v>
                </c:pt>
                <c:pt idx="45">
                  <c:v>82579.601640509296</c:v>
                </c:pt>
                <c:pt idx="46">
                  <c:v>79382.275286474396</c:v>
                </c:pt>
                <c:pt idx="47">
                  <c:v>79284.699174072404</c:v>
                </c:pt>
                <c:pt idx="48">
                  <c:v>75975.137863493306</c:v>
                </c:pt>
                <c:pt idx="49">
                  <c:v>73552.4905100256</c:v>
                </c:pt>
                <c:pt idx="50">
                  <c:v>71095.707306486103</c:v>
                </c:pt>
                <c:pt idx="51">
                  <c:v>68382.974168148998</c:v>
                </c:pt>
                <c:pt idx="52">
                  <c:v>65946.784117980598</c:v>
                </c:pt>
                <c:pt idx="53">
                  <c:v>62234.447011037497</c:v>
                </c:pt>
                <c:pt idx="54">
                  <c:v>58571.1373783823</c:v>
                </c:pt>
                <c:pt idx="55">
                  <c:v>55348.496561893902</c:v>
                </c:pt>
                <c:pt idx="56">
                  <c:v>50899.593728111802</c:v>
                </c:pt>
                <c:pt idx="57">
                  <c:v>48301.2611915331</c:v>
                </c:pt>
                <c:pt idx="58">
                  <c:v>46434.843396267897</c:v>
                </c:pt>
                <c:pt idx="59">
                  <c:v>45562.593603305198</c:v>
                </c:pt>
                <c:pt idx="60">
                  <c:v>44440.652817623501</c:v>
                </c:pt>
                <c:pt idx="61">
                  <c:v>43930.958158631402</c:v>
                </c:pt>
                <c:pt idx="62">
                  <c:v>41211.627575545703</c:v>
                </c:pt>
                <c:pt idx="63">
                  <c:v>39011.425147613103</c:v>
                </c:pt>
                <c:pt idx="64">
                  <c:v>37800.982310247397</c:v>
                </c:pt>
                <c:pt idx="65">
                  <c:v>35823.483283214598</c:v>
                </c:pt>
                <c:pt idx="66">
                  <c:v>33231.828992162002</c:v>
                </c:pt>
                <c:pt idx="67">
                  <c:v>31432.151917528201</c:v>
                </c:pt>
                <c:pt idx="68">
                  <c:v>29275.558994590101</c:v>
                </c:pt>
                <c:pt idx="69">
                  <c:v>27507.597580866801</c:v>
                </c:pt>
                <c:pt idx="70">
                  <c:v>25446.942648342501</c:v>
                </c:pt>
                <c:pt idx="71">
                  <c:v>23143.501087297998</c:v>
                </c:pt>
                <c:pt idx="72">
                  <c:v>21315.077187119801</c:v>
                </c:pt>
                <c:pt idx="73">
                  <c:v>19471.208594887099</c:v>
                </c:pt>
                <c:pt idx="74">
                  <c:v>17454.8900353688</c:v>
                </c:pt>
                <c:pt idx="75">
                  <c:v>15622.8278746821</c:v>
                </c:pt>
                <c:pt idx="76">
                  <c:v>14022.0843955416</c:v>
                </c:pt>
                <c:pt idx="77">
                  <c:v>13211.620160389</c:v>
                </c:pt>
                <c:pt idx="78">
                  <c:v>11589.133525789301</c:v>
                </c:pt>
                <c:pt idx="79">
                  <c:v>9892.9684655805104</c:v>
                </c:pt>
                <c:pt idx="80">
                  <c:v>8672.9020068998507</c:v>
                </c:pt>
                <c:pt idx="81">
                  <c:v>7184.2379705616804</c:v>
                </c:pt>
                <c:pt idx="82">
                  <c:v>5835.8721934776904</c:v>
                </c:pt>
                <c:pt idx="83">
                  <c:v>4644.3014818678703</c:v>
                </c:pt>
                <c:pt idx="84">
                  <c:v>3747.1795269362901</c:v>
                </c:pt>
                <c:pt idx="85">
                  <c:v>2863.2435206587402</c:v>
                </c:pt>
                <c:pt idx="86">
                  <c:v>2124.3489078196899</c:v>
                </c:pt>
                <c:pt idx="87">
                  <c:v>1551.0245392516799</c:v>
                </c:pt>
                <c:pt idx="88">
                  <c:v>1120.6359106974701</c:v>
                </c:pt>
                <c:pt idx="89">
                  <c:v>810.03251742103998</c:v>
                </c:pt>
                <c:pt idx="90">
                  <c:v>1647.05097029391</c:v>
                </c:pt>
              </c:numCache>
            </c:numRef>
          </c:val>
        </c:ser>
        <c:ser>
          <c:idx val="2"/>
          <c:order val="1"/>
          <c:tx>
            <c:strRef>
              <c:f>Nigeria!$B$18</c:f>
              <c:strCache>
                <c:ptCount val="1"/>
                <c:pt idx="0">
                  <c:v>Labor income</c:v>
                </c:pt>
              </c:strCache>
            </c:strRef>
          </c:tx>
          <c:spPr>
            <a:solidFill>
              <a:schemeClr val="tx1">
                <a:alpha val="62000"/>
              </a:schemeClr>
            </a:solidFill>
          </c:spPr>
          <c:cat>
            <c:strRef>
              <c:f>Nigeria!$C$15:$CO$15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Nigeria!$C$18:$CO$18</c:f>
              <c:numCache>
                <c:formatCode>General</c:formatCode>
                <c:ptCount val="91"/>
                <c:pt idx="0">
                  <c:v>0</c:v>
                </c:pt>
                <c:pt idx="1">
                  <c:v>10.392897971393401</c:v>
                </c:pt>
                <c:pt idx="2">
                  <c:v>34.911872907177703</c:v>
                </c:pt>
                <c:pt idx="3">
                  <c:v>44.993388635111302</c:v>
                </c:pt>
                <c:pt idx="4">
                  <c:v>60.616079393621597</c:v>
                </c:pt>
                <c:pt idx="5">
                  <c:v>124.049430522918</c:v>
                </c:pt>
                <c:pt idx="6">
                  <c:v>195.671313808539</c:v>
                </c:pt>
                <c:pt idx="7">
                  <c:v>334.31841595981399</c:v>
                </c:pt>
                <c:pt idx="8">
                  <c:v>392.78731043984698</c:v>
                </c:pt>
                <c:pt idx="9">
                  <c:v>509.06381371752701</c:v>
                </c:pt>
                <c:pt idx="10">
                  <c:v>527.40428293281195</c:v>
                </c:pt>
                <c:pt idx="11">
                  <c:v>714.32815550306702</c:v>
                </c:pt>
                <c:pt idx="12">
                  <c:v>871.62714713122705</c:v>
                </c:pt>
                <c:pt idx="13">
                  <c:v>1270.47573567989</c:v>
                </c:pt>
                <c:pt idx="14">
                  <c:v>2211.52002138538</c:v>
                </c:pt>
                <c:pt idx="15">
                  <c:v>2868.0866958839101</c:v>
                </c:pt>
                <c:pt idx="16">
                  <c:v>5105.3914415338904</c:v>
                </c:pt>
                <c:pt idx="17">
                  <c:v>8230.7123851359702</c:v>
                </c:pt>
                <c:pt idx="18">
                  <c:v>13940.306351453</c:v>
                </c:pt>
                <c:pt idx="19">
                  <c:v>18814.2155134926</c:v>
                </c:pt>
                <c:pt idx="20">
                  <c:v>27378.930701664998</c:v>
                </c:pt>
                <c:pt idx="21">
                  <c:v>35684.703609761396</c:v>
                </c:pt>
                <c:pt idx="22">
                  <c:v>45106.828220179901</c:v>
                </c:pt>
                <c:pt idx="23">
                  <c:v>56973.938513127599</c:v>
                </c:pt>
                <c:pt idx="24">
                  <c:v>69627.825785331705</c:v>
                </c:pt>
                <c:pt idx="25">
                  <c:v>82568.748166619494</c:v>
                </c:pt>
                <c:pt idx="26">
                  <c:v>90622.592075444394</c:v>
                </c:pt>
                <c:pt idx="27">
                  <c:v>102785.47340525</c:v>
                </c:pt>
                <c:pt idx="28">
                  <c:v>118728.484238274</c:v>
                </c:pt>
                <c:pt idx="29">
                  <c:v>127303.444272997</c:v>
                </c:pt>
                <c:pt idx="30">
                  <c:v>142234.01119102299</c:v>
                </c:pt>
                <c:pt idx="31">
                  <c:v>145207.48777814201</c:v>
                </c:pt>
                <c:pt idx="32">
                  <c:v>148585.68035824</c:v>
                </c:pt>
                <c:pt idx="33">
                  <c:v>153768.93398170601</c:v>
                </c:pt>
                <c:pt idx="34">
                  <c:v>154860.66500901201</c:v>
                </c:pt>
                <c:pt idx="35">
                  <c:v>159059.6986422</c:v>
                </c:pt>
                <c:pt idx="36">
                  <c:v>158589.810060641</c:v>
                </c:pt>
                <c:pt idx="37">
                  <c:v>153562.76826848101</c:v>
                </c:pt>
                <c:pt idx="38">
                  <c:v>156844.857795132</c:v>
                </c:pt>
                <c:pt idx="39">
                  <c:v>161558.40220764099</c:v>
                </c:pt>
                <c:pt idx="40">
                  <c:v>167608.748625315</c:v>
                </c:pt>
                <c:pt idx="41">
                  <c:v>164578.84554296601</c:v>
                </c:pt>
                <c:pt idx="42">
                  <c:v>162803.528788358</c:v>
                </c:pt>
                <c:pt idx="43">
                  <c:v>164170.00340317201</c:v>
                </c:pt>
                <c:pt idx="44">
                  <c:v>159851.43841219999</c:v>
                </c:pt>
                <c:pt idx="45">
                  <c:v>158975.846633582</c:v>
                </c:pt>
                <c:pt idx="46">
                  <c:v>147225.084606816</c:v>
                </c:pt>
                <c:pt idx="47">
                  <c:v>137549.946844447</c:v>
                </c:pt>
                <c:pt idx="48">
                  <c:v>135884.69202873099</c:v>
                </c:pt>
                <c:pt idx="49">
                  <c:v>126563.729856868</c:v>
                </c:pt>
                <c:pt idx="50">
                  <c:v>123500.624457921</c:v>
                </c:pt>
                <c:pt idx="51">
                  <c:v>116164.394662985</c:v>
                </c:pt>
                <c:pt idx="52">
                  <c:v>108430.387575042</c:v>
                </c:pt>
                <c:pt idx="53">
                  <c:v>105869.39199631001</c:v>
                </c:pt>
                <c:pt idx="54">
                  <c:v>100153.777042282</c:v>
                </c:pt>
                <c:pt idx="55">
                  <c:v>92054.967257382596</c:v>
                </c:pt>
                <c:pt idx="56">
                  <c:v>82145.042690349699</c:v>
                </c:pt>
                <c:pt idx="57">
                  <c:v>72710.192143148597</c:v>
                </c:pt>
                <c:pt idx="58">
                  <c:v>65711.702796421203</c:v>
                </c:pt>
                <c:pt idx="59">
                  <c:v>55700.852546901297</c:v>
                </c:pt>
                <c:pt idx="60">
                  <c:v>47695.849521366101</c:v>
                </c:pt>
                <c:pt idx="61">
                  <c:v>40564.992764260802</c:v>
                </c:pt>
                <c:pt idx="62">
                  <c:v>32051.1541657991</c:v>
                </c:pt>
                <c:pt idx="63">
                  <c:v>31615.847882033398</c:v>
                </c:pt>
                <c:pt idx="64">
                  <c:v>26722.925504531799</c:v>
                </c:pt>
                <c:pt idx="65">
                  <c:v>23699.921984204098</c:v>
                </c:pt>
                <c:pt idx="66">
                  <c:v>21572.529270192401</c:v>
                </c:pt>
                <c:pt idx="67">
                  <c:v>19956.900816479301</c:v>
                </c:pt>
                <c:pt idx="68">
                  <c:v>17414.1199415509</c:v>
                </c:pt>
                <c:pt idx="69">
                  <c:v>15638.585803232399</c:v>
                </c:pt>
                <c:pt idx="70">
                  <c:v>12787.770400728799</c:v>
                </c:pt>
                <c:pt idx="71">
                  <c:v>11068.7324180531</c:v>
                </c:pt>
                <c:pt idx="72">
                  <c:v>10089.180306769</c:v>
                </c:pt>
                <c:pt idx="73">
                  <c:v>9115.7475639640707</c:v>
                </c:pt>
                <c:pt idx="74">
                  <c:v>7168.0657379267795</c:v>
                </c:pt>
                <c:pt idx="75">
                  <c:v>7094.7854636718603</c:v>
                </c:pt>
                <c:pt idx="76">
                  <c:v>5908.0142335263399</c:v>
                </c:pt>
                <c:pt idx="77">
                  <c:v>4412.5896909325902</c:v>
                </c:pt>
                <c:pt idx="78">
                  <c:v>3640.55593170374</c:v>
                </c:pt>
                <c:pt idx="79">
                  <c:v>2545.0792419259901</c:v>
                </c:pt>
                <c:pt idx="80">
                  <c:v>1672.52535341526</c:v>
                </c:pt>
                <c:pt idx="81">
                  <c:v>1354.5574603971399</c:v>
                </c:pt>
                <c:pt idx="82">
                  <c:v>518.72335696142397</c:v>
                </c:pt>
                <c:pt idx="83">
                  <c:v>251.751647756859</c:v>
                </c:pt>
                <c:pt idx="84">
                  <c:v>156.15563298009801</c:v>
                </c:pt>
                <c:pt idx="85">
                  <c:v>81.729852115004704</c:v>
                </c:pt>
                <c:pt idx="86">
                  <c:v>65.456883761461697</c:v>
                </c:pt>
                <c:pt idx="87">
                  <c:v>38.565321422749697</c:v>
                </c:pt>
                <c:pt idx="88">
                  <c:v>7.9409873907046196</c:v>
                </c:pt>
                <c:pt idx="89">
                  <c:v>15.890415393050599</c:v>
                </c:pt>
                <c:pt idx="9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00736"/>
        <c:axId val="44902272"/>
      </c:areaChart>
      <c:catAx>
        <c:axId val="4490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9022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4902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Naira (millions)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900736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32426411104241E-2"/>
          <c:y val="2.2869046084254486E-2"/>
          <c:w val="0.8658543950879205"/>
          <c:h val="0.94386790202286697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Data!$C$33</c:f>
              <c:strCache>
                <c:ptCount val="1"/>
                <c:pt idx="0">
                  <c:v>Europe &amp; US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6.0478147154333431E-2"/>
                  <c:y val="-1.7653313563898695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285308239596878E-2"/>
                  <c:y val="-0.11563494320176891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000978648384378E-2"/>
                  <c:y val="2.3770017824609007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94750289619049144"/>
                  <c:y val="1.0395020947388403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Data!$B$34:$B$187</c:f>
              <c:numCache>
                <c:formatCode>General</c:formatCode>
                <c:ptCount val="154"/>
                <c:pt idx="0" formatCode="0.00">
                  <c:v>-44.572127165653811</c:v>
                </c:pt>
                <c:pt idx="2" formatCode="0.00">
                  <c:v>-32.656227641664536</c:v>
                </c:pt>
                <c:pt idx="3" formatCode="0.00">
                  <c:v>-44.049482642551389</c:v>
                </c:pt>
                <c:pt idx="4" formatCode="0.00">
                  <c:v>-40.52977665610193</c:v>
                </c:pt>
                <c:pt idx="5" formatCode="0.00">
                  <c:v>-21.339163708035681</c:v>
                </c:pt>
                <c:pt idx="6" formatCode="0.00">
                  <c:v>-43.568981897858542</c:v>
                </c:pt>
                <c:pt idx="7" formatCode="0.00">
                  <c:v>-5.573732431604661</c:v>
                </c:pt>
                <c:pt idx="26" formatCode="0.00">
                  <c:v>-25.260902065138154</c:v>
                </c:pt>
                <c:pt idx="27" formatCode="0.00">
                  <c:v>-26.629697430696748</c:v>
                </c:pt>
                <c:pt idx="28" formatCode="0.00">
                  <c:v>-17.811600232615206</c:v>
                </c:pt>
                <c:pt idx="29" formatCode="0.00">
                  <c:v>4.0541223083451436</c:v>
                </c:pt>
                <c:pt idx="30" formatCode="0.00">
                  <c:v>-10.714925002716857</c:v>
                </c:pt>
                <c:pt idx="50" formatCode="0.00">
                  <c:v>27.558196603730501</c:v>
                </c:pt>
                <c:pt idx="51" formatCode="0.00">
                  <c:v>-22.656778917380912</c:v>
                </c:pt>
                <c:pt idx="52" formatCode="0.00">
                  <c:v>6.5570024399831706</c:v>
                </c:pt>
                <c:pt idx="53" formatCode="0.00">
                  <c:v>-16.209841254474256</c:v>
                </c:pt>
                <c:pt idx="54" formatCode="0.00">
                  <c:v>-31.103481691810007</c:v>
                </c:pt>
                <c:pt idx="55" formatCode="0.00">
                  <c:v>-14.492111627806587</c:v>
                </c:pt>
                <c:pt idx="56" formatCode="0.00">
                  <c:v>8.1536170218093691</c:v>
                </c:pt>
              </c:numCache>
            </c:numRef>
          </c:xVal>
          <c:yVal>
            <c:numRef>
              <c:f>Data!$C$34:$C$187</c:f>
              <c:numCache>
                <c:formatCode>General</c:formatCode>
                <c:ptCount val="154"/>
                <c:pt idx="0">
                  <c:v>7.1130453846578678</c:v>
                </c:pt>
                <c:pt idx="2">
                  <c:v>30.3184895618094</c:v>
                </c:pt>
                <c:pt idx="3">
                  <c:v>1.7147278759287887</c:v>
                </c:pt>
                <c:pt idx="4">
                  <c:v>13.300196936014174</c:v>
                </c:pt>
                <c:pt idx="5">
                  <c:v>45.404991894278012</c:v>
                </c:pt>
                <c:pt idx="6">
                  <c:v>0.39042136725107573</c:v>
                </c:pt>
                <c:pt idx="7">
                  <c:v>58.539600359287498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Data!$D$33</c:f>
              <c:strCache>
                <c:ptCount val="1"/>
                <c:pt idx="0">
                  <c:v>Latin America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-44.572127165653811</c:v>
                </c:pt>
                <c:pt idx="2" formatCode="0.00">
                  <c:v>-32.656227641664536</c:v>
                </c:pt>
                <c:pt idx="3" formatCode="0.00">
                  <c:v>-44.049482642551389</c:v>
                </c:pt>
                <c:pt idx="4" formatCode="0.00">
                  <c:v>-40.52977665610193</c:v>
                </c:pt>
                <c:pt idx="5" formatCode="0.00">
                  <c:v>-21.339163708035681</c:v>
                </c:pt>
                <c:pt idx="6" formatCode="0.00">
                  <c:v>-43.568981897858542</c:v>
                </c:pt>
                <c:pt idx="7" formatCode="0.00">
                  <c:v>-5.573732431604661</c:v>
                </c:pt>
                <c:pt idx="26" formatCode="0.00">
                  <c:v>-25.260902065138154</c:v>
                </c:pt>
                <c:pt idx="27" formatCode="0.00">
                  <c:v>-26.629697430696748</c:v>
                </c:pt>
                <c:pt idx="28" formatCode="0.00">
                  <c:v>-17.811600232615206</c:v>
                </c:pt>
                <c:pt idx="29" formatCode="0.00">
                  <c:v>4.0541223083451436</c:v>
                </c:pt>
                <c:pt idx="30" formatCode="0.00">
                  <c:v>-10.714925002716857</c:v>
                </c:pt>
                <c:pt idx="50" formatCode="0.00">
                  <c:v>27.558196603730501</c:v>
                </c:pt>
                <c:pt idx="51" formatCode="0.00">
                  <c:v>-22.656778917380912</c:v>
                </c:pt>
                <c:pt idx="52" formatCode="0.00">
                  <c:v>6.5570024399831706</c:v>
                </c:pt>
                <c:pt idx="53" formatCode="0.00">
                  <c:v>-16.209841254474256</c:v>
                </c:pt>
                <c:pt idx="54" formatCode="0.00">
                  <c:v>-31.103481691810007</c:v>
                </c:pt>
                <c:pt idx="55" formatCode="0.00">
                  <c:v>-14.492111627806587</c:v>
                </c:pt>
                <c:pt idx="56" formatCode="0.00">
                  <c:v>8.1536170218093691</c:v>
                </c:pt>
              </c:numCache>
            </c:numRef>
          </c:xVal>
          <c:yVal>
            <c:numRef>
              <c:f>Data!$D$34:$D$187</c:f>
              <c:numCache>
                <c:formatCode>General</c:formatCode>
                <c:ptCount val="154"/>
                <c:pt idx="26" formatCode="0.00">
                  <c:v>22.363691291871</c:v>
                </c:pt>
                <c:pt idx="27" formatCode="0.00">
                  <c:v>12.457627586298708</c:v>
                </c:pt>
                <c:pt idx="28" formatCode="0.00">
                  <c:v>25.527928154425005</c:v>
                </c:pt>
                <c:pt idx="29" formatCode="0.00">
                  <c:v>64.910630317069092</c:v>
                </c:pt>
                <c:pt idx="30" formatCode="0.00">
                  <c:v>39.945424346163939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Data!$E$33</c:f>
              <c:strCache>
                <c:ptCount val="1"/>
                <c:pt idx="0">
                  <c:v>Asia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-44.572127165653811</c:v>
                </c:pt>
                <c:pt idx="2" formatCode="0.00">
                  <c:v>-32.656227641664536</c:v>
                </c:pt>
                <c:pt idx="3" formatCode="0.00">
                  <c:v>-44.049482642551389</c:v>
                </c:pt>
                <c:pt idx="4" formatCode="0.00">
                  <c:v>-40.52977665610193</c:v>
                </c:pt>
                <c:pt idx="5" formatCode="0.00">
                  <c:v>-21.339163708035681</c:v>
                </c:pt>
                <c:pt idx="6" formatCode="0.00">
                  <c:v>-43.568981897858542</c:v>
                </c:pt>
                <c:pt idx="7" formatCode="0.00">
                  <c:v>-5.573732431604661</c:v>
                </c:pt>
                <c:pt idx="26" formatCode="0.00">
                  <c:v>-25.260902065138154</c:v>
                </c:pt>
                <c:pt idx="27" formatCode="0.00">
                  <c:v>-26.629697430696748</c:v>
                </c:pt>
                <c:pt idx="28" formatCode="0.00">
                  <c:v>-17.811600232615206</c:v>
                </c:pt>
                <c:pt idx="29" formatCode="0.00">
                  <c:v>4.0541223083451436</c:v>
                </c:pt>
                <c:pt idx="30" formatCode="0.00">
                  <c:v>-10.714925002716857</c:v>
                </c:pt>
                <c:pt idx="50" formatCode="0.00">
                  <c:v>27.558196603730501</c:v>
                </c:pt>
                <c:pt idx="51" formatCode="0.00">
                  <c:v>-22.656778917380912</c:v>
                </c:pt>
                <c:pt idx="52" formatCode="0.00">
                  <c:v>6.5570024399831706</c:v>
                </c:pt>
                <c:pt idx="53" formatCode="0.00">
                  <c:v>-16.209841254474256</c:v>
                </c:pt>
                <c:pt idx="54" formatCode="0.00">
                  <c:v>-31.103481691810007</c:v>
                </c:pt>
                <c:pt idx="55" formatCode="0.00">
                  <c:v>-14.492111627806587</c:v>
                </c:pt>
                <c:pt idx="56" formatCode="0.00">
                  <c:v>8.1536170218093691</c:v>
                </c:pt>
              </c:numCache>
            </c:numRef>
          </c:xVal>
          <c:yVal>
            <c:numRef>
              <c:f>Data!$E$34:$E$187</c:f>
              <c:numCache>
                <c:formatCode>General</c:formatCode>
                <c:ptCount val="154"/>
                <c:pt idx="50">
                  <c:v>74.672488492565719</c:v>
                </c:pt>
                <c:pt idx="51">
                  <c:v>34.116579405980801</c:v>
                </c:pt>
                <c:pt idx="52">
                  <c:v>55.689766584361173</c:v>
                </c:pt>
                <c:pt idx="53">
                  <c:v>35.281274292955196</c:v>
                </c:pt>
                <c:pt idx="54">
                  <c:v>21.767904758792127</c:v>
                </c:pt>
                <c:pt idx="55">
                  <c:v>16.893598938157208</c:v>
                </c:pt>
                <c:pt idx="56">
                  <c:v>94.511097103284683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83296"/>
        <c:axId val="45805952"/>
      </c:scatterChart>
      <c:valAx>
        <c:axId val="45783296"/>
        <c:scaling>
          <c:orientation val="minMax"/>
          <c:max val="80"/>
          <c:min val="-80"/>
        </c:scaling>
        <c:delete val="1"/>
        <c:axPos val="b"/>
        <c:numFmt formatCode="0.00" sourceLinked="1"/>
        <c:majorTickMark val="out"/>
        <c:minorTickMark val="none"/>
        <c:tickLblPos val="nextTo"/>
        <c:crossAx val="45805952"/>
        <c:crosses val="autoZero"/>
        <c:crossBetween val="midCat"/>
        <c:majorUnit val="10"/>
        <c:minorUnit val="10"/>
      </c:valAx>
      <c:valAx>
        <c:axId val="45805952"/>
        <c:scaling>
          <c:orientation val="minMax"/>
          <c:max val="130"/>
          <c:min val="-30"/>
        </c:scaling>
        <c:delete val="1"/>
        <c:axPos val="l"/>
        <c:numFmt formatCode="General" sourceLinked="1"/>
        <c:majorTickMark val="out"/>
        <c:minorTickMark val="none"/>
        <c:tickLblPos val="nextTo"/>
        <c:crossAx val="45783296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8.8269454123112656E-2"/>
          <c:y val="0.162467081181533"/>
          <c:w val="0.16691486734889843"/>
          <c:h val="0.13657193776314352"/>
        </c:manualLayout>
      </c:layout>
      <c:overlay val="1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Germany!$B$16</c:f>
              <c:strCache>
                <c:ptCount val="1"/>
                <c:pt idx="0">
                  <c:v>Consumption</c:v>
                </c:pt>
              </c:strCache>
            </c:strRef>
          </c:tx>
          <c:cat>
            <c:strRef>
              <c:f>Germany!$C$15:$CO$15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Germany!$C$16:$CO$16</c:f>
              <c:numCache>
                <c:formatCode>General</c:formatCode>
                <c:ptCount val="91"/>
                <c:pt idx="0">
                  <c:v>6766.0078754595597</c:v>
                </c:pt>
                <c:pt idx="1">
                  <c:v>6175.4259523693427</c:v>
                </c:pt>
                <c:pt idx="2">
                  <c:v>6153.4979960891305</c:v>
                </c:pt>
                <c:pt idx="3">
                  <c:v>6459.4724778149366</c:v>
                </c:pt>
                <c:pt idx="4">
                  <c:v>6509.2122179636081</c:v>
                </c:pt>
                <c:pt idx="5">
                  <c:v>6814.201361385878</c:v>
                </c:pt>
                <c:pt idx="6">
                  <c:v>8949.4636501212972</c:v>
                </c:pt>
                <c:pt idx="7">
                  <c:v>10357.567647355103</c:v>
                </c:pt>
                <c:pt idx="8">
                  <c:v>10465.852629649904</c:v>
                </c:pt>
                <c:pt idx="9">
                  <c:v>10902.119330437336</c:v>
                </c:pt>
                <c:pt idx="10">
                  <c:v>12022.872548204201</c:v>
                </c:pt>
                <c:pt idx="11">
                  <c:v>13149.677320072586</c:v>
                </c:pt>
                <c:pt idx="12">
                  <c:v>13981.512239930649</c:v>
                </c:pt>
                <c:pt idx="13">
                  <c:v>15886.360989521265</c:v>
                </c:pt>
                <c:pt idx="14">
                  <c:v>16166.744381645254</c:v>
                </c:pt>
                <c:pt idx="15">
                  <c:v>16960.287942449519</c:v>
                </c:pt>
                <c:pt idx="16">
                  <c:v>16446.062568515194</c:v>
                </c:pt>
                <c:pt idx="17">
                  <c:v>15850.149791699347</c:v>
                </c:pt>
                <c:pt idx="18">
                  <c:v>15589.859375416479</c:v>
                </c:pt>
                <c:pt idx="19">
                  <c:v>15480.300517420166</c:v>
                </c:pt>
                <c:pt idx="20">
                  <c:v>15900.334225937178</c:v>
                </c:pt>
                <c:pt idx="21">
                  <c:v>16775.008492032935</c:v>
                </c:pt>
                <c:pt idx="22">
                  <c:v>17260.039489130286</c:v>
                </c:pt>
                <c:pt idx="23">
                  <c:v>18006.328177899111</c:v>
                </c:pt>
                <c:pt idx="24">
                  <c:v>17609.259848477523</c:v>
                </c:pt>
                <c:pt idx="25">
                  <c:v>17834.780513403446</c:v>
                </c:pt>
                <c:pt idx="26">
                  <c:v>17508.470275867334</c:v>
                </c:pt>
                <c:pt idx="27">
                  <c:v>17343.687973342458</c:v>
                </c:pt>
                <c:pt idx="28">
                  <c:v>16867.287655267904</c:v>
                </c:pt>
                <c:pt idx="29">
                  <c:v>17065.062262512147</c:v>
                </c:pt>
                <c:pt idx="30">
                  <c:v>17277.413626157453</c:v>
                </c:pt>
                <c:pt idx="31">
                  <c:v>18966.214522666556</c:v>
                </c:pt>
                <c:pt idx="32">
                  <c:v>20890.593469130599</c:v>
                </c:pt>
                <c:pt idx="33">
                  <c:v>22021.179307967781</c:v>
                </c:pt>
                <c:pt idx="34">
                  <c:v>23560.807738834792</c:v>
                </c:pt>
                <c:pt idx="35">
                  <c:v>24681.673438069502</c:v>
                </c:pt>
                <c:pt idx="36">
                  <c:v>25176.965955909884</c:v>
                </c:pt>
                <c:pt idx="37">
                  <c:v>25926.086594915429</c:v>
                </c:pt>
                <c:pt idx="38">
                  <c:v>25702.184301213721</c:v>
                </c:pt>
                <c:pt idx="39">
                  <c:v>26039.772984927215</c:v>
                </c:pt>
                <c:pt idx="40">
                  <c:v>25645.100712656862</c:v>
                </c:pt>
                <c:pt idx="41">
                  <c:v>24878.767462759217</c:v>
                </c:pt>
                <c:pt idx="42">
                  <c:v>24546.712168050726</c:v>
                </c:pt>
                <c:pt idx="43">
                  <c:v>24071.129036516119</c:v>
                </c:pt>
                <c:pt idx="44">
                  <c:v>23596.29006813524</c:v>
                </c:pt>
                <c:pt idx="45">
                  <c:v>22593.633798304596</c:v>
                </c:pt>
                <c:pt idx="46">
                  <c:v>22687.973682193147</c:v>
                </c:pt>
                <c:pt idx="47">
                  <c:v>22287.055557060419</c:v>
                </c:pt>
                <c:pt idx="48">
                  <c:v>22185.816508140895</c:v>
                </c:pt>
                <c:pt idx="49">
                  <c:v>22099.737438194752</c:v>
                </c:pt>
                <c:pt idx="50">
                  <c:v>21526.165666706791</c:v>
                </c:pt>
                <c:pt idx="51">
                  <c:v>22075.068770158283</c:v>
                </c:pt>
                <c:pt idx="52">
                  <c:v>21893.667027475967</c:v>
                </c:pt>
                <c:pt idx="53">
                  <c:v>22410.256734332557</c:v>
                </c:pt>
                <c:pt idx="54">
                  <c:v>22070.783994493555</c:v>
                </c:pt>
                <c:pt idx="55">
                  <c:v>20960.134914665981</c:v>
                </c:pt>
                <c:pt idx="56">
                  <c:v>19642.302347887337</c:v>
                </c:pt>
                <c:pt idx="57">
                  <c:v>17372.632102034077</c:v>
                </c:pt>
                <c:pt idx="58">
                  <c:v>15609.008817179494</c:v>
                </c:pt>
                <c:pt idx="59">
                  <c:v>20852.716396227101</c:v>
                </c:pt>
                <c:pt idx="60">
                  <c:v>21335.997244701572</c:v>
                </c:pt>
                <c:pt idx="61">
                  <c:v>20854.129476332018</c:v>
                </c:pt>
                <c:pt idx="62">
                  <c:v>25439.124736908583</c:v>
                </c:pt>
                <c:pt idx="63">
                  <c:v>26680.550951661819</c:v>
                </c:pt>
                <c:pt idx="64">
                  <c:v>26150.322233464329</c:v>
                </c:pt>
                <c:pt idx="65">
                  <c:v>24475.717382526593</c:v>
                </c:pt>
                <c:pt idx="66">
                  <c:v>22675.447745212969</c:v>
                </c:pt>
                <c:pt idx="67">
                  <c:v>21891.812016994991</c:v>
                </c:pt>
                <c:pt idx="68">
                  <c:v>20854.598884618339</c:v>
                </c:pt>
                <c:pt idx="69">
                  <c:v>19118.844367894042</c:v>
                </c:pt>
                <c:pt idx="70">
                  <c:v>15250.274834712265</c:v>
                </c:pt>
                <c:pt idx="71">
                  <c:v>14994.277204067306</c:v>
                </c:pt>
                <c:pt idx="72">
                  <c:v>14898.752768638804</c:v>
                </c:pt>
                <c:pt idx="73">
                  <c:v>15607.861517488833</c:v>
                </c:pt>
                <c:pt idx="74">
                  <c:v>14920.251470214243</c:v>
                </c:pt>
                <c:pt idx="75">
                  <c:v>14609.040370015275</c:v>
                </c:pt>
                <c:pt idx="76">
                  <c:v>13263.483354433296</c:v>
                </c:pt>
                <c:pt idx="77">
                  <c:v>12851.113292360482</c:v>
                </c:pt>
                <c:pt idx="78">
                  <c:v>12363.039837444845</c:v>
                </c:pt>
                <c:pt idx="79">
                  <c:v>11108.607711926668</c:v>
                </c:pt>
                <c:pt idx="80">
                  <c:v>10452.158801470317</c:v>
                </c:pt>
                <c:pt idx="81">
                  <c:v>10340.132714468711</c:v>
                </c:pt>
                <c:pt idx="82">
                  <c:v>10130.622753434569</c:v>
                </c:pt>
                <c:pt idx="83">
                  <c:v>9305.3020878554998</c:v>
                </c:pt>
                <c:pt idx="84">
                  <c:v>6491.5555671231687</c:v>
                </c:pt>
                <c:pt idx="85">
                  <c:v>3938.2242508486279</c:v>
                </c:pt>
                <c:pt idx="86">
                  <c:v>3401.2981055223659</c:v>
                </c:pt>
                <c:pt idx="87">
                  <c:v>3386.7587653085802</c:v>
                </c:pt>
                <c:pt idx="88">
                  <c:v>3880.0397409238817</c:v>
                </c:pt>
                <c:pt idx="89">
                  <c:v>4267.8480144532159</c:v>
                </c:pt>
                <c:pt idx="90">
                  <c:v>15082.817034815607</c:v>
                </c:pt>
              </c:numCache>
            </c:numRef>
          </c:val>
        </c:ser>
        <c:ser>
          <c:idx val="2"/>
          <c:order val="1"/>
          <c:tx>
            <c:strRef>
              <c:f>Germany!$B$18</c:f>
              <c:strCache>
                <c:ptCount val="1"/>
                <c:pt idx="0">
                  <c:v>Labor income</c:v>
                </c:pt>
              </c:strCache>
            </c:strRef>
          </c:tx>
          <c:spPr>
            <a:solidFill>
              <a:schemeClr val="tx1">
                <a:alpha val="62000"/>
              </a:schemeClr>
            </a:solidFill>
          </c:spPr>
          <c:cat>
            <c:strRef>
              <c:f>Germany!$C$15:$CO$15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Germany!$C$18:$CO$18</c:f>
              <c:numCache>
                <c:formatCode>General</c:formatCode>
                <c:ptCount val="91"/>
                <c:pt idx="0">
                  <c:v>0</c:v>
                </c:pt>
                <c:pt idx="1">
                  <c:v>0.23232093731</c:v>
                </c:pt>
                <c:pt idx="2">
                  <c:v>0</c:v>
                </c:pt>
                <c:pt idx="3">
                  <c:v>0</c:v>
                </c:pt>
                <c:pt idx="4">
                  <c:v>0.25759145838800002</c:v>
                </c:pt>
                <c:pt idx="5">
                  <c:v>0</c:v>
                </c:pt>
                <c:pt idx="6">
                  <c:v>0.29369147940599999</c:v>
                </c:pt>
                <c:pt idx="7">
                  <c:v>0.26961373547299999</c:v>
                </c:pt>
                <c:pt idx="8">
                  <c:v>0.40216818351299999</c:v>
                </c:pt>
                <c:pt idx="9">
                  <c:v>0.381444253728</c:v>
                </c:pt>
                <c:pt idx="10">
                  <c:v>0.45185017024999996</c:v>
                </c:pt>
                <c:pt idx="11">
                  <c:v>1.3772104153200002</c:v>
                </c:pt>
                <c:pt idx="12">
                  <c:v>3.0086333433200001</c:v>
                </c:pt>
                <c:pt idx="13">
                  <c:v>11.964514879218001</c:v>
                </c:pt>
                <c:pt idx="14">
                  <c:v>42.499258833065994</c:v>
                </c:pt>
                <c:pt idx="15">
                  <c:v>141.20494917979801</c:v>
                </c:pt>
                <c:pt idx="16">
                  <c:v>397.72430976774001</c:v>
                </c:pt>
                <c:pt idx="17">
                  <c:v>1056.6105614854921</c:v>
                </c:pt>
                <c:pt idx="18">
                  <c:v>2360.7121023031477</c:v>
                </c:pt>
                <c:pt idx="19">
                  <c:v>4028.3311119411492</c:v>
                </c:pt>
                <c:pt idx="20">
                  <c:v>5865.5246111248489</c:v>
                </c:pt>
                <c:pt idx="21">
                  <c:v>8197.7620106414579</c:v>
                </c:pt>
                <c:pt idx="22">
                  <c:v>10458.032804488204</c:v>
                </c:pt>
                <c:pt idx="23">
                  <c:v>12477.161559029555</c:v>
                </c:pt>
                <c:pt idx="24">
                  <c:v>13827.225295652193</c:v>
                </c:pt>
                <c:pt idx="25">
                  <c:v>15506.857582227674</c:v>
                </c:pt>
                <c:pt idx="26">
                  <c:v>17134.722163486844</c:v>
                </c:pt>
                <c:pt idx="27">
                  <c:v>18841.407032449912</c:v>
                </c:pt>
                <c:pt idx="28">
                  <c:v>20067.465772941134</c:v>
                </c:pt>
                <c:pt idx="29">
                  <c:v>21785.835672483194</c:v>
                </c:pt>
                <c:pt idx="30">
                  <c:v>23593.073740740216</c:v>
                </c:pt>
                <c:pt idx="31">
                  <c:v>26701.134820868527</c:v>
                </c:pt>
                <c:pt idx="32">
                  <c:v>30087.579733191778</c:v>
                </c:pt>
                <c:pt idx="33">
                  <c:v>32377.019743263507</c:v>
                </c:pt>
                <c:pt idx="34">
                  <c:v>35712.684894735939</c:v>
                </c:pt>
                <c:pt idx="35">
                  <c:v>38118.0612508052</c:v>
                </c:pt>
                <c:pt idx="36">
                  <c:v>40256.60817384375</c:v>
                </c:pt>
                <c:pt idx="37">
                  <c:v>42401.887816759918</c:v>
                </c:pt>
                <c:pt idx="38">
                  <c:v>43391.665695772273</c:v>
                </c:pt>
                <c:pt idx="39">
                  <c:v>44905.057908131253</c:v>
                </c:pt>
                <c:pt idx="40">
                  <c:v>44861.002157391398</c:v>
                </c:pt>
                <c:pt idx="41">
                  <c:v>43898.097234568151</c:v>
                </c:pt>
                <c:pt idx="42">
                  <c:v>43206.667849375153</c:v>
                </c:pt>
                <c:pt idx="43">
                  <c:v>42692.409546746348</c:v>
                </c:pt>
                <c:pt idx="44">
                  <c:v>41713.686131987582</c:v>
                </c:pt>
                <c:pt idx="45">
                  <c:v>40093.617713219224</c:v>
                </c:pt>
                <c:pt idx="46">
                  <c:v>39114.875508998193</c:v>
                </c:pt>
                <c:pt idx="47">
                  <c:v>38510.398519748909</c:v>
                </c:pt>
                <c:pt idx="48">
                  <c:v>37383.244154706728</c:v>
                </c:pt>
                <c:pt idx="49">
                  <c:v>36377.300276401191</c:v>
                </c:pt>
                <c:pt idx="50">
                  <c:v>35231.750179850511</c:v>
                </c:pt>
                <c:pt idx="51">
                  <c:v>35354.814879422971</c:v>
                </c:pt>
                <c:pt idx="52">
                  <c:v>33977.222806359328</c:v>
                </c:pt>
                <c:pt idx="53">
                  <c:v>33566.785819109071</c:v>
                </c:pt>
                <c:pt idx="54">
                  <c:v>31220.80844967331</c:v>
                </c:pt>
                <c:pt idx="55">
                  <c:v>27105.881480818065</c:v>
                </c:pt>
                <c:pt idx="56">
                  <c:v>24083.891233631326</c:v>
                </c:pt>
                <c:pt idx="57">
                  <c:v>19124.838323575601</c:v>
                </c:pt>
                <c:pt idx="58">
                  <c:v>15003.352236004634</c:v>
                </c:pt>
                <c:pt idx="59">
                  <c:v>17322.971539272396</c:v>
                </c:pt>
                <c:pt idx="60">
                  <c:v>14551.908564377183</c:v>
                </c:pt>
                <c:pt idx="61">
                  <c:v>11216.639690419894</c:v>
                </c:pt>
                <c:pt idx="62">
                  <c:v>9921.5735115424595</c:v>
                </c:pt>
                <c:pt idx="63">
                  <c:v>7225.355313920988</c:v>
                </c:pt>
                <c:pt idx="64">
                  <c:v>4356.4052598704002</c:v>
                </c:pt>
                <c:pt idx="65">
                  <c:v>2486.3217777988798</c:v>
                </c:pt>
                <c:pt idx="66">
                  <c:v>1494.5438134922999</c:v>
                </c:pt>
                <c:pt idx="67">
                  <c:v>1037.419647925464</c:v>
                </c:pt>
                <c:pt idx="68">
                  <c:v>764.50294317847499</c:v>
                </c:pt>
                <c:pt idx="69">
                  <c:v>594.07510949992707</c:v>
                </c:pt>
                <c:pt idx="70">
                  <c:v>432.26133394889195</c:v>
                </c:pt>
                <c:pt idx="71">
                  <c:v>397.28666146887201</c:v>
                </c:pt>
                <c:pt idx="72">
                  <c:v>335.623303971582</c:v>
                </c:pt>
                <c:pt idx="73">
                  <c:v>300.64327437130203</c:v>
                </c:pt>
                <c:pt idx="74">
                  <c:v>231.73975733039998</c:v>
                </c:pt>
                <c:pt idx="75">
                  <c:v>188.52559973449999</c:v>
                </c:pt>
                <c:pt idx="76">
                  <c:v>167.98331961604802</c:v>
                </c:pt>
                <c:pt idx="77">
                  <c:v>127.778362533456</c:v>
                </c:pt>
                <c:pt idx="78">
                  <c:v>122.43954769829999</c:v>
                </c:pt>
                <c:pt idx="79">
                  <c:v>97.242414910519997</c:v>
                </c:pt>
                <c:pt idx="80">
                  <c:v>84.579631321715993</c:v>
                </c:pt>
                <c:pt idx="81">
                  <c:v>58.20674518453</c:v>
                </c:pt>
                <c:pt idx="82">
                  <c:v>46.627648155662001</c:v>
                </c:pt>
                <c:pt idx="83">
                  <c:v>30.892274573889001</c:v>
                </c:pt>
                <c:pt idx="84">
                  <c:v>16.77212526528</c:v>
                </c:pt>
                <c:pt idx="85">
                  <c:v>7.3827915968400006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26464"/>
        <c:axId val="44928000"/>
      </c:areaChart>
      <c:catAx>
        <c:axId val="4492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9280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4928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Euros (millions)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926464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Human capital spending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</c:marker>
          <c:dPt>
            <c:idx val="0"/>
            <c:marker>
              <c:spPr>
                <a:solidFill>
                  <a:srgbClr val="FFFFFF">
                    <a:lumMod val="50000"/>
                  </a:srgbClr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006666"/>
                </a:solidFill>
                <a:ln>
                  <a:solidFill>
                    <a:srgbClr val="006666"/>
                  </a:solidFill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006666"/>
                </a:solidFill>
                <a:ln>
                  <a:solidFill>
                    <a:srgbClr val="006666"/>
                  </a:solidFill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6666"/>
                </a:solidFill>
                <a:ln>
                  <a:solidFill>
                    <a:srgbClr val="006666"/>
                  </a:solidFill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dPt>
            <c:idx val="9"/>
            <c:marker>
              <c:spPr>
                <a:solidFill>
                  <a:schemeClr val="tx2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3333CC">
                    <a:lumMod val="75000"/>
                  </a:srgbClr>
                </a:solidFill>
                <a:ln>
                  <a:solidFill>
                    <a:srgbClr val="3333CC">
                      <a:lumMod val="75000"/>
                    </a:srgbClr>
                  </a:solidFill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3333CC">
                    <a:lumMod val="75000"/>
                  </a:srgbClr>
                </a:solidFill>
                <a:ln>
                  <a:solidFill>
                    <a:srgbClr val="3333CC">
                      <a:lumMod val="75000"/>
                    </a:srgbClr>
                  </a:solidFill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3333CC">
                    <a:lumMod val="75000"/>
                  </a:srgbClr>
                </a:solidFill>
                <a:ln>
                  <a:solidFill>
                    <a:srgbClr val="3333CC">
                      <a:lumMod val="75000"/>
                    </a:srgbClr>
                  </a:solidFill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3333CC">
                    <a:lumMod val="75000"/>
                  </a:srgbClr>
                </a:solidFill>
                <a:ln>
                  <a:solidFill>
                    <a:srgbClr val="3333CC">
                      <a:lumMod val="75000"/>
                    </a:srgbClr>
                  </a:solidFill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7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8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20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21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22"/>
            <c:marker>
              <c:spPr>
                <a:solidFill>
                  <a:srgbClr val="006666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5.8719135802469138E-2"/>
                  <c:y val="2.198891805191019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KE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5.8719135802469138E-2"/>
                  <c:y val="4.050925925925925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NG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5.7870370370370385E-3"/>
                  <c:y val="4.6296296296296311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IN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7.7160493827159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ID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2.7083497375328145E-2"/>
                  <c:y val="-3.75000000000000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JP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7.7160493827160542E-3"/>
                  <c:y val="-4.6296296296296311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PH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dirty="0" smtClean="0"/>
                      <a:t>KR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2.2839627685428229E-2"/>
                  <c:y val="3.425925925925927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TW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-2.4614197530864204E-2"/>
                  <c:y val="3.831018518518518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TH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-5.3240740740740176E-3"/>
                  <c:y val="-3.738425925925925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BR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-2.9166666666666667E-2"/>
                  <c:y val="2.812499999999998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CL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1"/>
              <c:layout>
                <c:manualLayout>
                  <c:x val="-5.0154320987654315E-2"/>
                  <c:y val="-2.963017643627880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CR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2"/>
              <c:layout>
                <c:manualLayout>
                  <c:x val="-2.7314936327403529E-2"/>
                  <c:y val="-3.12503645377661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MX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3"/>
              <c:layout>
                <c:manualLayout>
                  <c:x val="-5.3240740740740176E-3"/>
                  <c:y val="2.430555555555555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UY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4"/>
              <c:layout>
                <c:manualLayout>
                  <c:x val="-9.4135802469135863E-3"/>
                  <c:y val="1.550925925925926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AT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5"/>
              <c:layout>
                <c:manualLayout>
                  <c:x val="-3.6033950617283976E-2"/>
                  <c:y val="1.805555555555560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FI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layout>
                <c:manualLayout>
                  <c:x val="-5.8950617283950589E-2"/>
                  <c:y val="2.314814814814814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DE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7"/>
              <c:layout>
                <c:manualLayout>
                  <c:x val="-5.9799382716049405E-2"/>
                  <c:y val="2.430555555555555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HU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8"/>
              <c:layout>
                <c:manualLayout>
                  <c:x val="-5.4243827160493828E-2"/>
                  <c:y val="1.1555847185768451E-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SL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9"/>
              <c:layout>
                <c:manualLayout>
                  <c:x val="-4.9614197530864199E-2"/>
                  <c:y val="-3.645833333333333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ES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0"/>
              <c:layout>
                <c:manualLayout>
                  <c:x val="-2.0833333333333346E-3"/>
                  <c:y val="-1.076388888888889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SE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1"/>
              <c:layout>
                <c:manualLayout>
                  <c:x val="-3.2408622533294453E-3"/>
                  <c:y val="-2.407407407407408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US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2"/>
              <c:layout>
                <c:manualLayout>
                  <c:x val="-5.794753086419753E-2"/>
                  <c:y val="1.388888888888889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CN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trendline>
            <c:spPr>
              <a:ln w="19050"/>
            </c:spPr>
            <c:trendlineType val="power"/>
            <c:dispRSqr val="0"/>
            <c:dispEq val="0"/>
          </c:trendline>
          <c:xVal>
            <c:numRef>
              <c:f>Sheet1!$B$2:$B$24</c:f>
              <c:numCache>
                <c:formatCode>General</c:formatCode>
                <c:ptCount val="23"/>
                <c:pt idx="0">
                  <c:v>5.4</c:v>
                </c:pt>
                <c:pt idx="1">
                  <c:v>5.7</c:v>
                </c:pt>
                <c:pt idx="2">
                  <c:v>3.4</c:v>
                </c:pt>
                <c:pt idx="3">
                  <c:v>2.4</c:v>
                </c:pt>
                <c:pt idx="4">
                  <c:v>1.3</c:v>
                </c:pt>
                <c:pt idx="5">
                  <c:v>3.6</c:v>
                </c:pt>
                <c:pt idx="6">
                  <c:v>1.5</c:v>
                </c:pt>
                <c:pt idx="7">
                  <c:v>1.3</c:v>
                </c:pt>
                <c:pt idx="8">
                  <c:v>1.9000000000000001</c:v>
                </c:pt>
                <c:pt idx="9">
                  <c:v>2.5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2.4</c:v>
                </c:pt>
                <c:pt idx="13">
                  <c:v>2.5</c:v>
                </c:pt>
                <c:pt idx="14">
                  <c:v>1.4</c:v>
                </c:pt>
                <c:pt idx="15">
                  <c:v>1.7</c:v>
                </c:pt>
                <c:pt idx="16">
                  <c:v>1.3</c:v>
                </c:pt>
                <c:pt idx="17">
                  <c:v>1.3</c:v>
                </c:pt>
                <c:pt idx="18">
                  <c:v>1.2</c:v>
                </c:pt>
                <c:pt idx="19">
                  <c:v>1.3</c:v>
                </c:pt>
                <c:pt idx="20">
                  <c:v>1.6</c:v>
                </c:pt>
                <c:pt idx="21">
                  <c:v>2</c:v>
                </c:pt>
                <c:pt idx="22">
                  <c:v>1.8</c:v>
                </c:pt>
              </c:numCache>
            </c:numRef>
          </c:xVal>
          <c:yVal>
            <c:numRef>
              <c:f>Sheet1!$C$2:$C$24</c:f>
              <c:numCache>
                <c:formatCode>0%</c:formatCode>
                <c:ptCount val="23"/>
                <c:pt idx="0">
                  <c:v>1.28</c:v>
                </c:pt>
                <c:pt idx="1">
                  <c:v>2.12</c:v>
                </c:pt>
                <c:pt idx="2">
                  <c:v>1.75</c:v>
                </c:pt>
                <c:pt idx="3">
                  <c:v>2.21</c:v>
                </c:pt>
                <c:pt idx="4">
                  <c:v>5.29</c:v>
                </c:pt>
                <c:pt idx="5">
                  <c:v>2.3499999999999996</c:v>
                </c:pt>
                <c:pt idx="6">
                  <c:v>4.2699999999999996</c:v>
                </c:pt>
                <c:pt idx="7">
                  <c:v>5.2</c:v>
                </c:pt>
                <c:pt idx="8">
                  <c:v>3.3099999999999996</c:v>
                </c:pt>
                <c:pt idx="9">
                  <c:v>3.02</c:v>
                </c:pt>
                <c:pt idx="10">
                  <c:v>2.98</c:v>
                </c:pt>
                <c:pt idx="11">
                  <c:v>3.24</c:v>
                </c:pt>
                <c:pt idx="12">
                  <c:v>3.3299999999999996</c:v>
                </c:pt>
                <c:pt idx="13">
                  <c:v>3.2600000000000002</c:v>
                </c:pt>
                <c:pt idx="14">
                  <c:v>3.8699999999999997</c:v>
                </c:pt>
                <c:pt idx="15">
                  <c:v>3.61</c:v>
                </c:pt>
                <c:pt idx="16">
                  <c:v>3.2800000000000002</c:v>
                </c:pt>
                <c:pt idx="17">
                  <c:v>3.94</c:v>
                </c:pt>
                <c:pt idx="18">
                  <c:v>5.26</c:v>
                </c:pt>
                <c:pt idx="19">
                  <c:v>3.98</c:v>
                </c:pt>
                <c:pt idx="20">
                  <c:v>5.81</c:v>
                </c:pt>
                <c:pt idx="21">
                  <c:v>4</c:v>
                </c:pt>
                <c:pt idx="22">
                  <c:v>3.23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98176"/>
        <c:axId val="41341312"/>
      </c:scatterChart>
      <c:valAx>
        <c:axId val="4129817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Total fertility rate (children per woman)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341312"/>
        <c:crosses val="autoZero"/>
        <c:crossBetween val="midCat"/>
        <c:majorUnit val="1"/>
      </c:valAx>
      <c:valAx>
        <c:axId val="41341312"/>
        <c:scaling>
          <c:orientation val="minMax"/>
          <c:max val="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Human capital spending </a:t>
                </a:r>
                <a:r>
                  <a:rPr lang="en-US" dirty="0" smtClean="0"/>
                  <a:t>per child (percent</a:t>
                </a:r>
                <a:r>
                  <a:rPr lang="en-US" baseline="0" dirty="0" smtClean="0"/>
                  <a:t> of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av</a:t>
                </a:r>
                <a:r>
                  <a:rPr lang="en-US" dirty="0" smtClean="0"/>
                  <a:t> </a:t>
                </a:r>
                <a:r>
                  <a:rPr lang="en-US" dirty="0"/>
                  <a:t>annual </a:t>
                </a:r>
                <a:r>
                  <a:rPr lang="en-US" dirty="0" smtClean="0"/>
                  <a:t>labor income </a:t>
                </a:r>
                <a:r>
                  <a:rPr lang="en-US" dirty="0"/>
                  <a:t>age 30-49)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412981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 b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Public Transfers</c:v>
                </c:pt>
              </c:strCache>
            </c:strRef>
          </c:tx>
          <c:invertIfNegative val="0"/>
          <c:cat>
            <c:strRef>
              <c:f>Sheet1!$B$3:$CN$3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Sheet1!$B$4:$CN$4</c:f>
              <c:numCache>
                <c:formatCode>General</c:formatCode>
                <c:ptCount val="91"/>
                <c:pt idx="0">
                  <c:v>666.27317789188976</c:v>
                </c:pt>
                <c:pt idx="1">
                  <c:v>514.58053316621715</c:v>
                </c:pt>
                <c:pt idx="2">
                  <c:v>530.89823394351424</c:v>
                </c:pt>
                <c:pt idx="3">
                  <c:v>585.52998971127124</c:v>
                </c:pt>
                <c:pt idx="4">
                  <c:v>674.11435668590548</c:v>
                </c:pt>
                <c:pt idx="5">
                  <c:v>699.8443737822812</c:v>
                </c:pt>
                <c:pt idx="6">
                  <c:v>1704.3375028190992</c:v>
                </c:pt>
                <c:pt idx="7">
                  <c:v>1683.6966079442743</c:v>
                </c:pt>
                <c:pt idx="8">
                  <c:v>1650.3709877141605</c:v>
                </c:pt>
                <c:pt idx="9">
                  <c:v>1692.9954662837692</c:v>
                </c:pt>
                <c:pt idx="10">
                  <c:v>1635.078913058228</c:v>
                </c:pt>
                <c:pt idx="11">
                  <c:v>1627.6950128119254</c:v>
                </c:pt>
                <c:pt idx="12">
                  <c:v>1749.6717339176748</c:v>
                </c:pt>
                <c:pt idx="13">
                  <c:v>1729.2300813400218</c:v>
                </c:pt>
                <c:pt idx="14">
                  <c:v>1755.907063195941</c:v>
                </c:pt>
                <c:pt idx="15">
                  <c:v>1655.2925024868953</c:v>
                </c:pt>
                <c:pt idx="16">
                  <c:v>1649.3337301548338</c:v>
                </c:pt>
                <c:pt idx="17">
                  <c:v>1624.9613382628199</c:v>
                </c:pt>
                <c:pt idx="18">
                  <c:v>782.72549758844639</c:v>
                </c:pt>
                <c:pt idx="19">
                  <c:v>636.59100961927254</c:v>
                </c:pt>
                <c:pt idx="20">
                  <c:v>419.7576760454379</c:v>
                </c:pt>
                <c:pt idx="21">
                  <c:v>289.18283884862063</c:v>
                </c:pt>
                <c:pt idx="22">
                  <c:v>-176.0377475802226</c:v>
                </c:pt>
                <c:pt idx="23">
                  <c:v>-369.15656757945703</c:v>
                </c:pt>
                <c:pt idx="24">
                  <c:v>-693.02398047388624</c:v>
                </c:pt>
                <c:pt idx="25">
                  <c:v>-872.7701521492171</c:v>
                </c:pt>
                <c:pt idx="26">
                  <c:v>-1022.162663315513</c:v>
                </c:pt>
                <c:pt idx="27">
                  <c:v>-1183.4147361808311</c:v>
                </c:pt>
                <c:pt idx="28">
                  <c:v>-1321.12966247704</c:v>
                </c:pt>
                <c:pt idx="29">
                  <c:v>-1435.1344316063128</c:v>
                </c:pt>
                <c:pt idx="30">
                  <c:v>-1544.6695517048108</c:v>
                </c:pt>
                <c:pt idx="31">
                  <c:v>-1597.0374949453294</c:v>
                </c:pt>
                <c:pt idx="32">
                  <c:v>-1623.8343214006316</c:v>
                </c:pt>
                <c:pt idx="33">
                  <c:v>-1645.9959819984122</c:v>
                </c:pt>
                <c:pt idx="34">
                  <c:v>-1655.4138537730528</c:v>
                </c:pt>
                <c:pt idx="35">
                  <c:v>-1730.1035666143603</c:v>
                </c:pt>
                <c:pt idx="36">
                  <c:v>-1772.8609941996542</c:v>
                </c:pt>
                <c:pt idx="37">
                  <c:v>-1831.747577951216</c:v>
                </c:pt>
                <c:pt idx="38">
                  <c:v>-1482.8492411608318</c:v>
                </c:pt>
                <c:pt idx="39">
                  <c:v>-1950.208026227323</c:v>
                </c:pt>
                <c:pt idx="40">
                  <c:v>-1865.0824127229332</c:v>
                </c:pt>
                <c:pt idx="41">
                  <c:v>-1861.4803533000652</c:v>
                </c:pt>
                <c:pt idx="42">
                  <c:v>-1844.2308969081053</c:v>
                </c:pt>
                <c:pt idx="43">
                  <c:v>-1898.1374039417567</c:v>
                </c:pt>
                <c:pt idx="44">
                  <c:v>-1964.9120293656097</c:v>
                </c:pt>
                <c:pt idx="45">
                  <c:v>-2077.9165037594839</c:v>
                </c:pt>
                <c:pt idx="46">
                  <c:v>-2117.5429087147168</c:v>
                </c:pt>
                <c:pt idx="47">
                  <c:v>-2160.6962831019796</c:v>
                </c:pt>
                <c:pt idx="48">
                  <c:v>-2273.2897278618802</c:v>
                </c:pt>
                <c:pt idx="49">
                  <c:v>-2330.4958138014317</c:v>
                </c:pt>
                <c:pt idx="50">
                  <c:v>-2320.764843162634</c:v>
                </c:pt>
                <c:pt idx="51">
                  <c:v>-2466.0318655477072</c:v>
                </c:pt>
                <c:pt idx="52">
                  <c:v>-2546.3078274501654</c:v>
                </c:pt>
                <c:pt idx="53">
                  <c:v>-2748.9179977985041</c:v>
                </c:pt>
                <c:pt idx="54">
                  <c:v>-2993.5405833784075</c:v>
                </c:pt>
                <c:pt idx="55">
                  <c:v>-3207.238563886604</c:v>
                </c:pt>
                <c:pt idx="56">
                  <c:v>-3127.0518759232282</c:v>
                </c:pt>
                <c:pt idx="57">
                  <c:v>-2948.7072687858895</c:v>
                </c:pt>
                <c:pt idx="58">
                  <c:v>-1528.3318535577928</c:v>
                </c:pt>
                <c:pt idx="59">
                  <c:v>-1239.2555522856533</c:v>
                </c:pt>
                <c:pt idx="60">
                  <c:v>-987.41470162408518</c:v>
                </c:pt>
                <c:pt idx="61">
                  <c:v>-271.51880470654254</c:v>
                </c:pt>
                <c:pt idx="62">
                  <c:v>399.66578958435133</c:v>
                </c:pt>
                <c:pt idx="63">
                  <c:v>894.81559265396902</c:v>
                </c:pt>
                <c:pt idx="64">
                  <c:v>1208.1442678206263</c:v>
                </c:pt>
                <c:pt idx="65">
                  <c:v>1262.6492330363712</c:v>
                </c:pt>
                <c:pt idx="66">
                  <c:v>1566.9964348962656</c:v>
                </c:pt>
                <c:pt idx="67">
                  <c:v>1880.5614665023445</c:v>
                </c:pt>
                <c:pt idx="68">
                  <c:v>2040.1641633679692</c:v>
                </c:pt>
                <c:pt idx="69">
                  <c:v>2063.5014011344938</c:v>
                </c:pt>
                <c:pt idx="70">
                  <c:v>2031.6131760036276</c:v>
                </c:pt>
                <c:pt idx="71">
                  <c:v>2126.3673464810004</c:v>
                </c:pt>
                <c:pt idx="72">
                  <c:v>2152.7220942962576</c:v>
                </c:pt>
                <c:pt idx="73">
                  <c:v>2145.7046789396759</c:v>
                </c:pt>
                <c:pt idx="74">
                  <c:v>2060.3836412968849</c:v>
                </c:pt>
                <c:pt idx="75">
                  <c:v>2017.0778985317702</c:v>
                </c:pt>
                <c:pt idx="76">
                  <c:v>1938.4581520117265</c:v>
                </c:pt>
                <c:pt idx="77">
                  <c:v>1842.1017138297293</c:v>
                </c:pt>
                <c:pt idx="78">
                  <c:v>1806.6149087909218</c:v>
                </c:pt>
                <c:pt idx="79">
                  <c:v>1661.1319284200918</c:v>
                </c:pt>
                <c:pt idx="80">
                  <c:v>1489.1110433497674</c:v>
                </c:pt>
                <c:pt idx="81">
                  <c:v>1369.8750070126721</c:v>
                </c:pt>
                <c:pt idx="82">
                  <c:v>1306.2801154470731</c:v>
                </c:pt>
                <c:pt idx="83">
                  <c:v>1220.3923239060771</c:v>
                </c:pt>
                <c:pt idx="84">
                  <c:v>1228.0264021810599</c:v>
                </c:pt>
                <c:pt idx="85">
                  <c:v>935.31663383775549</c:v>
                </c:pt>
                <c:pt idx="86">
                  <c:v>896.30767623942734</c:v>
                </c:pt>
                <c:pt idx="87">
                  <c:v>855.34757653851523</c:v>
                </c:pt>
                <c:pt idx="88">
                  <c:v>799.75194918098543</c:v>
                </c:pt>
                <c:pt idx="89">
                  <c:v>713.35668528234567</c:v>
                </c:pt>
                <c:pt idx="90">
                  <c:v>2815.9086950770675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Private Transfers</c:v>
                </c:pt>
              </c:strCache>
            </c:strRef>
          </c:tx>
          <c:invertIfNegative val="0"/>
          <c:cat>
            <c:strRef>
              <c:f>Sheet1!$B$3:$CN$3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Sheet1!$B$5:$CN$5</c:f>
              <c:numCache>
                <c:formatCode>General</c:formatCode>
                <c:ptCount val="91"/>
                <c:pt idx="0">
                  <c:v>924.59105041211046</c:v>
                </c:pt>
                <c:pt idx="1">
                  <c:v>806.2174093107468</c:v>
                </c:pt>
                <c:pt idx="2">
                  <c:v>863.67965800160687</c:v>
                </c:pt>
                <c:pt idx="3">
                  <c:v>953.03556310590034</c:v>
                </c:pt>
                <c:pt idx="4">
                  <c:v>1005.5297638134017</c:v>
                </c:pt>
                <c:pt idx="5">
                  <c:v>1019.0857302518975</c:v>
                </c:pt>
                <c:pt idx="6">
                  <c:v>988.4350998460601</c:v>
                </c:pt>
                <c:pt idx="7">
                  <c:v>923.98243383531837</c:v>
                </c:pt>
                <c:pt idx="8">
                  <c:v>979.21858943497625</c:v>
                </c:pt>
                <c:pt idx="9">
                  <c:v>1081.7868710184625</c:v>
                </c:pt>
                <c:pt idx="10">
                  <c:v>1203.2900226874683</c:v>
                </c:pt>
                <c:pt idx="11">
                  <c:v>1279.3653300382723</c:v>
                </c:pt>
                <c:pt idx="12">
                  <c:v>1378.4144592112723</c:v>
                </c:pt>
                <c:pt idx="13">
                  <c:v>1525.2892240892083</c:v>
                </c:pt>
                <c:pt idx="14">
                  <c:v>1722.7813969457643</c:v>
                </c:pt>
                <c:pt idx="15">
                  <c:v>1946.2994190537611</c:v>
                </c:pt>
                <c:pt idx="16">
                  <c:v>2123.56140119354</c:v>
                </c:pt>
                <c:pt idx="17">
                  <c:v>2530.2788200910813</c:v>
                </c:pt>
                <c:pt idx="18">
                  <c:v>2714.4870351477512</c:v>
                </c:pt>
                <c:pt idx="19">
                  <c:v>2655.9535954176763</c:v>
                </c:pt>
                <c:pt idx="20">
                  <c:v>2572.9451743039235</c:v>
                </c:pt>
                <c:pt idx="21">
                  <c:v>2330.2850414073682</c:v>
                </c:pt>
                <c:pt idx="22">
                  <c:v>1737.4387195162853</c:v>
                </c:pt>
                <c:pt idx="23">
                  <c:v>1233.6864165674544</c:v>
                </c:pt>
                <c:pt idx="24">
                  <c:v>929.45902618749801</c:v>
                </c:pt>
                <c:pt idx="25">
                  <c:v>686.52810996653318</c:v>
                </c:pt>
                <c:pt idx="26">
                  <c:v>499.19568760895794</c:v>
                </c:pt>
                <c:pt idx="27">
                  <c:v>371.04323682109992</c:v>
                </c:pt>
                <c:pt idx="28">
                  <c:v>276.8426875540186</c:v>
                </c:pt>
                <c:pt idx="29">
                  <c:v>151.76501460860345</c:v>
                </c:pt>
                <c:pt idx="30">
                  <c:v>-1.116328361115495</c:v>
                </c:pt>
                <c:pt idx="31">
                  <c:v>-133.324580500981</c:v>
                </c:pt>
                <c:pt idx="32">
                  <c:v>-258.57382091249337</c:v>
                </c:pt>
                <c:pt idx="33">
                  <c:v>-419.93116929270542</c:v>
                </c:pt>
                <c:pt idx="34">
                  <c:v>-554.34374318466928</c:v>
                </c:pt>
                <c:pt idx="35">
                  <c:v>-698.52114910216267</c:v>
                </c:pt>
                <c:pt idx="36">
                  <c:v>-828.25810534607842</c:v>
                </c:pt>
                <c:pt idx="37">
                  <c:v>-1012.00163225429</c:v>
                </c:pt>
                <c:pt idx="38">
                  <c:v>-878.43535027855455</c:v>
                </c:pt>
                <c:pt idx="39">
                  <c:v>-1238.9772405674312</c:v>
                </c:pt>
                <c:pt idx="40">
                  <c:v>-1323.5976533607338</c:v>
                </c:pt>
                <c:pt idx="41">
                  <c:v>-1420.1003971541941</c:v>
                </c:pt>
                <c:pt idx="42">
                  <c:v>-1485.0974144246222</c:v>
                </c:pt>
                <c:pt idx="43">
                  <c:v>-1623.6899168710124</c:v>
                </c:pt>
                <c:pt idx="44">
                  <c:v>-1705.3676383736038</c:v>
                </c:pt>
                <c:pt idx="45">
                  <c:v>-1789.8791899765542</c:v>
                </c:pt>
                <c:pt idx="46">
                  <c:v>-1871.0016831311968</c:v>
                </c:pt>
                <c:pt idx="47">
                  <c:v>-1874.304424156838</c:v>
                </c:pt>
                <c:pt idx="48">
                  <c:v>-1984.6908372617322</c:v>
                </c:pt>
                <c:pt idx="49">
                  <c:v>-2037.0736358381389</c:v>
                </c:pt>
                <c:pt idx="50">
                  <c:v>-1986.6289837233794</c:v>
                </c:pt>
                <c:pt idx="51">
                  <c:v>-1893.235675923044</c:v>
                </c:pt>
                <c:pt idx="52">
                  <c:v>-1860.2103895731698</c:v>
                </c:pt>
                <c:pt idx="53">
                  <c:v>-1802.5328414982514</c:v>
                </c:pt>
                <c:pt idx="54">
                  <c:v>-1670.8125243075629</c:v>
                </c:pt>
                <c:pt idx="55">
                  <c:v>-1546.972550732047</c:v>
                </c:pt>
                <c:pt idx="56">
                  <c:v>-1317.407104106589</c:v>
                </c:pt>
                <c:pt idx="57">
                  <c:v>-1059.1883797234798</c:v>
                </c:pt>
                <c:pt idx="58">
                  <c:v>-506.09042261646152</c:v>
                </c:pt>
                <c:pt idx="59">
                  <c:v>-534.0481712661956</c:v>
                </c:pt>
                <c:pt idx="60">
                  <c:v>-598.91313733429774</c:v>
                </c:pt>
                <c:pt idx="61">
                  <c:v>-542.23878975694549</c:v>
                </c:pt>
                <c:pt idx="62">
                  <c:v>-500.71321920782151</c:v>
                </c:pt>
                <c:pt idx="63">
                  <c:v>-484.40940164023681</c:v>
                </c:pt>
                <c:pt idx="64">
                  <c:v>-440.14427702554775</c:v>
                </c:pt>
                <c:pt idx="65">
                  <c:v>-404.22667668461474</c:v>
                </c:pt>
                <c:pt idx="66">
                  <c:v>-430.96944814539614</c:v>
                </c:pt>
                <c:pt idx="67">
                  <c:v>-460.20189908628743</c:v>
                </c:pt>
                <c:pt idx="68">
                  <c:v>-458.27076911723424</c:v>
                </c:pt>
                <c:pt idx="69">
                  <c:v>-405.35338955131488</c:v>
                </c:pt>
                <c:pt idx="70">
                  <c:v>-337.70804981072439</c:v>
                </c:pt>
                <c:pt idx="71">
                  <c:v>-296.32623856753099</c:v>
                </c:pt>
                <c:pt idx="72">
                  <c:v>-269.61083070686129</c:v>
                </c:pt>
                <c:pt idx="73">
                  <c:v>-230.02207347014846</c:v>
                </c:pt>
                <c:pt idx="74">
                  <c:v>-143.41769389679487</c:v>
                </c:pt>
                <c:pt idx="75">
                  <c:v>-86.207497898655561</c:v>
                </c:pt>
                <c:pt idx="76">
                  <c:v>-59.430889633447336</c:v>
                </c:pt>
                <c:pt idx="77">
                  <c:v>31.432343340964447</c:v>
                </c:pt>
                <c:pt idx="78">
                  <c:v>96.499928279974142</c:v>
                </c:pt>
                <c:pt idx="79">
                  <c:v>114.83081435923097</c:v>
                </c:pt>
                <c:pt idx="80">
                  <c:v>180.05638057117829</c:v>
                </c:pt>
                <c:pt idx="81">
                  <c:v>219.12637636748784</c:v>
                </c:pt>
                <c:pt idx="82">
                  <c:v>254.18757653805056</c:v>
                </c:pt>
                <c:pt idx="83">
                  <c:v>269.57837443406527</c:v>
                </c:pt>
                <c:pt idx="84">
                  <c:v>304.77357699880275</c:v>
                </c:pt>
                <c:pt idx="85">
                  <c:v>257.0876000002196</c:v>
                </c:pt>
                <c:pt idx="86">
                  <c:v>287.06576270604535</c:v>
                </c:pt>
                <c:pt idx="87">
                  <c:v>297.80012107407424</c:v>
                </c:pt>
                <c:pt idx="88">
                  <c:v>287.19951801572063</c:v>
                </c:pt>
                <c:pt idx="89">
                  <c:v>272.61360669448453</c:v>
                </c:pt>
                <c:pt idx="90">
                  <c:v>1136.1532685248105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Asset-based Reallocations</c:v>
                </c:pt>
              </c:strCache>
            </c:strRef>
          </c:tx>
          <c:invertIfNegative val="0"/>
          <c:cat>
            <c:strRef>
              <c:f>Sheet1!$B$3:$CN$3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Sheet1!$B$6:$CN$6</c:f>
              <c:numCache>
                <c:formatCode>General</c:formatCode>
                <c:ptCount val="91"/>
                <c:pt idx="0">
                  <c:v>17.771366260582841</c:v>
                </c:pt>
                <c:pt idx="1">
                  <c:v>17.155873791252258</c:v>
                </c:pt>
                <c:pt idx="2">
                  <c:v>18.140162498506513</c:v>
                </c:pt>
                <c:pt idx="3">
                  <c:v>16.874602750924424</c:v>
                </c:pt>
                <c:pt idx="4">
                  <c:v>16.232489840431381</c:v>
                </c:pt>
                <c:pt idx="5">
                  <c:v>18.494578559961351</c:v>
                </c:pt>
                <c:pt idx="6">
                  <c:v>20.989487715358695</c:v>
                </c:pt>
                <c:pt idx="7">
                  <c:v>22.427428174683548</c:v>
                </c:pt>
                <c:pt idx="8">
                  <c:v>23.754707998403145</c:v>
                </c:pt>
                <c:pt idx="9">
                  <c:v>25.901070445282908</c:v>
                </c:pt>
                <c:pt idx="10">
                  <c:v>27.880664119200244</c:v>
                </c:pt>
                <c:pt idx="11">
                  <c:v>28.850926064906837</c:v>
                </c:pt>
                <c:pt idx="12">
                  <c:v>30.608415157911139</c:v>
                </c:pt>
                <c:pt idx="13">
                  <c:v>33.174466008007073</c:v>
                </c:pt>
                <c:pt idx="14">
                  <c:v>36.480461093968394</c:v>
                </c:pt>
                <c:pt idx="15">
                  <c:v>44.476865871980664</c:v>
                </c:pt>
                <c:pt idx="16">
                  <c:v>40.439046818811875</c:v>
                </c:pt>
                <c:pt idx="17">
                  <c:v>50.063542154612094</c:v>
                </c:pt>
                <c:pt idx="18">
                  <c:v>50.856860588976275</c:v>
                </c:pt>
                <c:pt idx="19">
                  <c:v>90.793424769380792</c:v>
                </c:pt>
                <c:pt idx="20">
                  <c:v>139.0744644679078</c:v>
                </c:pt>
                <c:pt idx="21">
                  <c:v>167.13664613304459</c:v>
                </c:pt>
                <c:pt idx="22">
                  <c:v>239.49282227709895</c:v>
                </c:pt>
                <c:pt idx="23">
                  <c:v>299.59979539215806</c:v>
                </c:pt>
                <c:pt idx="24">
                  <c:v>383.24973393144774</c:v>
                </c:pt>
                <c:pt idx="25">
                  <c:v>475.89683808384143</c:v>
                </c:pt>
                <c:pt idx="26">
                  <c:v>500.07273755345017</c:v>
                </c:pt>
                <c:pt idx="27">
                  <c:v>530.34186747163392</c:v>
                </c:pt>
                <c:pt idx="28">
                  <c:v>540.33271259835544</c:v>
                </c:pt>
                <c:pt idx="29">
                  <c:v>596.04240707014389</c:v>
                </c:pt>
                <c:pt idx="30">
                  <c:v>593.5206038372088</c:v>
                </c:pt>
                <c:pt idx="31">
                  <c:v>670.81234271778487</c:v>
                </c:pt>
                <c:pt idx="32">
                  <c:v>743.20247776844712</c:v>
                </c:pt>
                <c:pt idx="33">
                  <c:v>758.83417385191774</c:v>
                </c:pt>
                <c:pt idx="34">
                  <c:v>732.87846777611503</c:v>
                </c:pt>
                <c:pt idx="35">
                  <c:v>686.71592447805824</c:v>
                </c:pt>
                <c:pt idx="36">
                  <c:v>637.09870733480204</c:v>
                </c:pt>
                <c:pt idx="37">
                  <c:v>545.99830363248316</c:v>
                </c:pt>
                <c:pt idx="38">
                  <c:v>451.01213338392989</c:v>
                </c:pt>
                <c:pt idx="39">
                  <c:v>525.33726000126774</c:v>
                </c:pt>
                <c:pt idx="40">
                  <c:v>507.84169439355543</c:v>
                </c:pt>
                <c:pt idx="41">
                  <c:v>469.2452525155532</c:v>
                </c:pt>
                <c:pt idx="42">
                  <c:v>432.83293966839653</c:v>
                </c:pt>
                <c:pt idx="43">
                  <c:v>359.43556725523774</c:v>
                </c:pt>
                <c:pt idx="44">
                  <c:v>374.16745068685776</c:v>
                </c:pt>
                <c:pt idx="45">
                  <c:v>423.29542000891979</c:v>
                </c:pt>
                <c:pt idx="46">
                  <c:v>463.97754794776648</c:v>
                </c:pt>
                <c:pt idx="47">
                  <c:v>514.2035853366591</c:v>
                </c:pt>
                <c:pt idx="48">
                  <c:v>598.91208259877999</c:v>
                </c:pt>
                <c:pt idx="49">
                  <c:v>705.01717236630509</c:v>
                </c:pt>
                <c:pt idx="50">
                  <c:v>744.2851838030997</c:v>
                </c:pt>
                <c:pt idx="51">
                  <c:v>817.35344369983284</c:v>
                </c:pt>
                <c:pt idx="52">
                  <c:v>881.12912791328631</c:v>
                </c:pt>
                <c:pt idx="53">
                  <c:v>1062.9544997593528</c:v>
                </c:pt>
                <c:pt idx="54">
                  <c:v>1074.9638223647839</c:v>
                </c:pt>
                <c:pt idx="55">
                  <c:v>1207.7907814655016</c:v>
                </c:pt>
                <c:pt idx="56">
                  <c:v>1310.9697578965227</c:v>
                </c:pt>
                <c:pt idx="57">
                  <c:v>1491.5044412609857</c:v>
                </c:pt>
                <c:pt idx="58">
                  <c:v>1017.0535649213049</c:v>
                </c:pt>
                <c:pt idx="59">
                  <c:v>1373.3429142330028</c:v>
                </c:pt>
                <c:pt idx="60">
                  <c:v>2000.835321329555</c:v>
                </c:pt>
                <c:pt idx="61">
                  <c:v>2101.3827658489508</c:v>
                </c:pt>
                <c:pt idx="62">
                  <c:v>2370.2682304718514</c:v>
                </c:pt>
                <c:pt idx="63">
                  <c:v>2507.0685075140873</c:v>
                </c:pt>
                <c:pt idx="64">
                  <c:v>2311.5382600282151</c:v>
                </c:pt>
                <c:pt idx="65">
                  <c:v>2090.3655328545165</c:v>
                </c:pt>
                <c:pt idx="66">
                  <c:v>2322.3354614394248</c:v>
                </c:pt>
                <c:pt idx="67">
                  <c:v>2366.4996254938319</c:v>
                </c:pt>
                <c:pt idx="68">
                  <c:v>2356.7633170824247</c:v>
                </c:pt>
                <c:pt idx="69">
                  <c:v>2229.4885293899238</c:v>
                </c:pt>
                <c:pt idx="70">
                  <c:v>2007.4696702623983</c:v>
                </c:pt>
                <c:pt idx="71">
                  <c:v>1906.2392233560902</c:v>
                </c:pt>
                <c:pt idx="72">
                  <c:v>1830.333609553338</c:v>
                </c:pt>
                <c:pt idx="73">
                  <c:v>1656.3157936687846</c:v>
                </c:pt>
                <c:pt idx="74">
                  <c:v>1531.8116857350694</c:v>
                </c:pt>
                <c:pt idx="75">
                  <c:v>1486.7044450155195</c:v>
                </c:pt>
                <c:pt idx="76">
                  <c:v>1431.6379790610381</c:v>
                </c:pt>
                <c:pt idx="77">
                  <c:v>1324.285305920381</c:v>
                </c:pt>
                <c:pt idx="78">
                  <c:v>1225.6389055839052</c:v>
                </c:pt>
                <c:pt idx="79">
                  <c:v>1098.2431903222021</c:v>
                </c:pt>
                <c:pt idx="80">
                  <c:v>875.95424106600808</c:v>
                </c:pt>
                <c:pt idx="81">
                  <c:v>714.12831564465114</c:v>
                </c:pt>
                <c:pt idx="82">
                  <c:v>533.30328231111343</c:v>
                </c:pt>
                <c:pt idx="83">
                  <c:v>430.10515119750266</c:v>
                </c:pt>
                <c:pt idx="84">
                  <c:v>367.08166824301327</c:v>
                </c:pt>
                <c:pt idx="85">
                  <c:v>240.29946995861431</c:v>
                </c:pt>
                <c:pt idx="86">
                  <c:v>188.58602375510503</c:v>
                </c:pt>
                <c:pt idx="87">
                  <c:v>157.21976609428023</c:v>
                </c:pt>
                <c:pt idx="88">
                  <c:v>123.75409106071189</c:v>
                </c:pt>
                <c:pt idx="89">
                  <c:v>76.43565022527828</c:v>
                </c:pt>
                <c:pt idx="90">
                  <c:v>177.74005843651679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5183360"/>
        <c:axId val="45184896"/>
      </c:barChart>
      <c:catAx>
        <c:axId val="4518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18489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45184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Yen (billions)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183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32426411104241E-2"/>
          <c:y val="2.2869046084254486E-2"/>
          <c:w val="0.95122032136419432"/>
          <c:h val="0.94386790202286697"/>
        </c:manualLayout>
      </c:layout>
      <c:scatterChart>
        <c:scatterStyle val="lineMarker"/>
        <c:varyColors val="0"/>
        <c:ser>
          <c:idx val="0"/>
          <c:order val="0"/>
          <c:tx>
            <c:v>Europe &amp; US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8142471574240858E-3"/>
                  <c:y val="-2.525862769921398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AT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7975814788002E-2"/>
                  <c:y val="-7.3375865370221546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439961410200214E-2"/>
                  <c:y val="-2.899547850313788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94750289619049144"/>
                  <c:y val="1.030927835051546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Data!$C$34:$C$187</c:f>
              <c:numCache>
                <c:formatCode>General</c:formatCode>
                <c:ptCount val="154"/>
                <c:pt idx="0">
                  <c:v>9.2917081260416587</c:v>
                </c:pt>
                <c:pt idx="2">
                  <c:v>35.728260317111669</c:v>
                </c:pt>
                <c:pt idx="3">
                  <c:v>1.9369473989617501</c:v>
                </c:pt>
                <c:pt idx="4">
                  <c:v>14.384627313145778</c:v>
                </c:pt>
                <c:pt idx="5">
                  <c:v>49.817721692089528</c:v>
                </c:pt>
                <c:pt idx="6">
                  <c:v>0.61937054393315416</c:v>
                </c:pt>
                <c:pt idx="7">
                  <c:v>70.143696825240639</c:v>
                </c:pt>
              </c:numCache>
            </c:numRef>
          </c:yVal>
          <c:smooth val="0"/>
        </c:ser>
        <c:ser>
          <c:idx val="1"/>
          <c:order val="1"/>
          <c:tx>
            <c:v>Latin America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Data!$D$34:$D$187</c:f>
              <c:numCache>
                <c:formatCode>General</c:formatCode>
                <c:ptCount val="154"/>
                <c:pt idx="26" formatCode="0.00">
                  <c:v>30.888845983110652</c:v>
                </c:pt>
                <c:pt idx="27" formatCode="0.00">
                  <c:v>28.118753885969404</c:v>
                </c:pt>
                <c:pt idx="28" formatCode="0.00">
                  <c:v>35.613185752445574</c:v>
                </c:pt>
                <c:pt idx="29" formatCode="0.00">
                  <c:v>89.458114383237557</c:v>
                </c:pt>
                <c:pt idx="30" formatCode="0.00">
                  <c:v>51.65178211129674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Data!$E$33</c:f>
              <c:strCache>
                <c:ptCount val="1"/>
                <c:pt idx="0">
                  <c:v>Asia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Data!$E$34:$E$187</c:f>
              <c:numCache>
                <c:formatCode>General</c:formatCode>
                <c:ptCount val="154"/>
                <c:pt idx="50">
                  <c:v>146.29470400705</c:v>
                </c:pt>
                <c:pt idx="51">
                  <c:v>42.047099972327402</c:v>
                </c:pt>
                <c:pt idx="52">
                  <c:v>95.473127382145876</c:v>
                </c:pt>
                <c:pt idx="53">
                  <c:v>46.722076869665834</c:v>
                </c:pt>
                <c:pt idx="54">
                  <c:v>28.203224904573958</c:v>
                </c:pt>
                <c:pt idx="55">
                  <c:v>67.504807882387468</c:v>
                </c:pt>
                <c:pt idx="56">
                  <c:v>24.818758390514933</c:v>
                </c:pt>
                <c:pt idx="57">
                  <c:v>121.01786264365373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04128"/>
        <c:axId val="45139072"/>
      </c:scatterChart>
      <c:valAx>
        <c:axId val="45104128"/>
        <c:scaling>
          <c:orientation val="minMax"/>
          <c:max val="80"/>
          <c:min val="-80"/>
        </c:scaling>
        <c:delete val="1"/>
        <c:axPos val="b"/>
        <c:numFmt formatCode="0.00" sourceLinked="1"/>
        <c:majorTickMark val="out"/>
        <c:minorTickMark val="none"/>
        <c:tickLblPos val="nextTo"/>
        <c:crossAx val="45139072"/>
        <c:crosses val="autoZero"/>
        <c:crossBetween val="midCat"/>
        <c:majorUnit val="10"/>
        <c:minorUnit val="10"/>
      </c:valAx>
      <c:valAx>
        <c:axId val="45139072"/>
        <c:scaling>
          <c:orientation val="minMax"/>
          <c:max val="130"/>
          <c:min val="-30"/>
        </c:scaling>
        <c:delete val="1"/>
        <c:axPos val="l"/>
        <c:numFmt formatCode="General" sourceLinked="1"/>
        <c:majorTickMark val="out"/>
        <c:minorTickMark val="none"/>
        <c:tickLblPos val="nextTo"/>
        <c:crossAx val="45104128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091753774680604"/>
          <c:y val="0.17918964760193462"/>
          <c:w val="0.16691486734889843"/>
          <c:h val="0.135432413876926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32426411104241E-2"/>
          <c:y val="2.2869046084254486E-2"/>
          <c:w val="0.95122032136419432"/>
          <c:h val="0.94386790202286697"/>
        </c:manualLayout>
      </c:layout>
      <c:scatterChart>
        <c:scatterStyle val="lineMarker"/>
        <c:varyColors val="0"/>
        <c:ser>
          <c:idx val="0"/>
          <c:order val="0"/>
          <c:tx>
            <c:v>Europe &amp; US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8142471574240858E-3"/>
                  <c:y val="-2.525862769921398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AT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7975814788002E-2"/>
                  <c:y val="-7.3375865370221546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439961410200214E-2"/>
                  <c:y val="-2.899547850313788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94750289619049144"/>
                  <c:y val="1.030927835051546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Data!$C$34:$C$187</c:f>
              <c:numCache>
                <c:formatCode>General</c:formatCode>
                <c:ptCount val="154"/>
                <c:pt idx="0">
                  <c:v>9.2917081260416587</c:v>
                </c:pt>
                <c:pt idx="2">
                  <c:v>35.728260317111669</c:v>
                </c:pt>
                <c:pt idx="3">
                  <c:v>1.9369473989617501</c:v>
                </c:pt>
                <c:pt idx="4">
                  <c:v>14.384627313145778</c:v>
                </c:pt>
                <c:pt idx="5">
                  <c:v>49.817721692089528</c:v>
                </c:pt>
                <c:pt idx="6">
                  <c:v>0.61937054393315416</c:v>
                </c:pt>
                <c:pt idx="7">
                  <c:v>70.143696825240639</c:v>
                </c:pt>
              </c:numCache>
            </c:numRef>
          </c:yVal>
          <c:smooth val="0"/>
        </c:ser>
        <c:ser>
          <c:idx val="1"/>
          <c:order val="1"/>
          <c:tx>
            <c:v>Latin America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Data!$D$34:$D$187</c:f>
              <c:numCache>
                <c:formatCode>General</c:formatCode>
                <c:ptCount val="154"/>
                <c:pt idx="26" formatCode="0.00">
                  <c:v>30.888845983110652</c:v>
                </c:pt>
                <c:pt idx="27" formatCode="0.00">
                  <c:v>28.118753885969404</c:v>
                </c:pt>
                <c:pt idx="28" formatCode="0.00">
                  <c:v>35.613185752445574</c:v>
                </c:pt>
                <c:pt idx="29" formatCode="0.00">
                  <c:v>89.458114383237557</c:v>
                </c:pt>
                <c:pt idx="30" formatCode="0.00">
                  <c:v>51.65178211129674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Data!$E$33</c:f>
              <c:strCache>
                <c:ptCount val="1"/>
                <c:pt idx="0">
                  <c:v>Asia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Data!$E$34:$E$187</c:f>
              <c:numCache>
                <c:formatCode>General</c:formatCode>
                <c:ptCount val="154"/>
                <c:pt idx="50">
                  <c:v>146.29470400705</c:v>
                </c:pt>
                <c:pt idx="51">
                  <c:v>42.047099972327402</c:v>
                </c:pt>
                <c:pt idx="52">
                  <c:v>95.473127382145876</c:v>
                </c:pt>
                <c:pt idx="53">
                  <c:v>46.722076869665834</c:v>
                </c:pt>
                <c:pt idx="54">
                  <c:v>28.203224904573958</c:v>
                </c:pt>
                <c:pt idx="55">
                  <c:v>67.504807882387468</c:v>
                </c:pt>
                <c:pt idx="56">
                  <c:v>24.818758390514933</c:v>
                </c:pt>
                <c:pt idx="57">
                  <c:v>121.01786264365373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63040"/>
        <c:axId val="45464960"/>
      </c:scatterChart>
      <c:valAx>
        <c:axId val="45463040"/>
        <c:scaling>
          <c:orientation val="minMax"/>
          <c:max val="80"/>
          <c:min val="-80"/>
        </c:scaling>
        <c:delete val="1"/>
        <c:axPos val="b"/>
        <c:numFmt formatCode="0.00" sourceLinked="1"/>
        <c:majorTickMark val="out"/>
        <c:minorTickMark val="none"/>
        <c:tickLblPos val="nextTo"/>
        <c:crossAx val="45464960"/>
        <c:crosses val="autoZero"/>
        <c:crossBetween val="midCat"/>
        <c:majorUnit val="10"/>
        <c:minorUnit val="10"/>
      </c:valAx>
      <c:valAx>
        <c:axId val="45464960"/>
        <c:scaling>
          <c:orientation val="minMax"/>
          <c:max val="130"/>
          <c:min val="-30"/>
        </c:scaling>
        <c:delete val="1"/>
        <c:axPos val="l"/>
        <c:numFmt formatCode="General" sourceLinked="1"/>
        <c:majorTickMark val="out"/>
        <c:minorTickMark val="none"/>
        <c:tickLblPos val="nextTo"/>
        <c:crossAx val="45463040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091753774680604"/>
          <c:y val="0.17918964760193462"/>
          <c:w val="0.16691486734889843"/>
          <c:h val="0.135432413876926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32426411104241E-2"/>
          <c:y val="2.2869046084254486E-2"/>
          <c:w val="0.95122032136419432"/>
          <c:h val="0.94386790202286697"/>
        </c:manualLayout>
      </c:layout>
      <c:scatterChart>
        <c:scatterStyle val="lineMarker"/>
        <c:varyColors val="0"/>
        <c:ser>
          <c:idx val="0"/>
          <c:order val="0"/>
          <c:tx>
            <c:v>Europe &amp; US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8142471574240858E-3"/>
                  <c:y val="-2.525862769921398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AT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7975814788002E-2"/>
                  <c:y val="-7.3375865370221546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439961410200214E-2"/>
                  <c:y val="-2.899547850313788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94750289619049144"/>
                  <c:y val="1.030927835051546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Data!$C$34:$C$187</c:f>
              <c:numCache>
                <c:formatCode>General</c:formatCode>
                <c:ptCount val="154"/>
                <c:pt idx="0">
                  <c:v>9.2917081260416587</c:v>
                </c:pt>
                <c:pt idx="2">
                  <c:v>35.728260317111669</c:v>
                </c:pt>
                <c:pt idx="3">
                  <c:v>1.9369473989617501</c:v>
                </c:pt>
                <c:pt idx="4">
                  <c:v>14.384627313145778</c:v>
                </c:pt>
                <c:pt idx="5">
                  <c:v>49.817721692089528</c:v>
                </c:pt>
                <c:pt idx="6">
                  <c:v>0.61937054393315416</c:v>
                </c:pt>
                <c:pt idx="7">
                  <c:v>70.143696825240639</c:v>
                </c:pt>
              </c:numCache>
            </c:numRef>
          </c:yVal>
          <c:smooth val="0"/>
        </c:ser>
        <c:ser>
          <c:idx val="1"/>
          <c:order val="1"/>
          <c:tx>
            <c:v>Latin America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Data!$D$34:$D$187</c:f>
              <c:numCache>
                <c:formatCode>General</c:formatCode>
                <c:ptCount val="154"/>
                <c:pt idx="26" formatCode="0.00">
                  <c:v>30.888845983110652</c:v>
                </c:pt>
                <c:pt idx="27" formatCode="0.00">
                  <c:v>28.118753885969404</c:v>
                </c:pt>
                <c:pt idx="28" formatCode="0.00">
                  <c:v>35.613185752445574</c:v>
                </c:pt>
                <c:pt idx="29" formatCode="0.00">
                  <c:v>89.458114383237557</c:v>
                </c:pt>
                <c:pt idx="30" formatCode="0.00">
                  <c:v>51.65178211129674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Data!$E$33</c:f>
              <c:strCache>
                <c:ptCount val="1"/>
                <c:pt idx="0">
                  <c:v>Asia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Data!$E$34:$E$187</c:f>
              <c:numCache>
                <c:formatCode>General</c:formatCode>
                <c:ptCount val="154"/>
                <c:pt idx="50">
                  <c:v>146.29470400705</c:v>
                </c:pt>
                <c:pt idx="51">
                  <c:v>42.047099972327402</c:v>
                </c:pt>
                <c:pt idx="52">
                  <c:v>95.473127382145876</c:v>
                </c:pt>
                <c:pt idx="53">
                  <c:v>46.722076869665834</c:v>
                </c:pt>
                <c:pt idx="54">
                  <c:v>28.203224904573958</c:v>
                </c:pt>
                <c:pt idx="55">
                  <c:v>67.504807882387468</c:v>
                </c:pt>
                <c:pt idx="56">
                  <c:v>24.818758390514933</c:v>
                </c:pt>
                <c:pt idx="57">
                  <c:v>121.01786264365373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71744"/>
        <c:axId val="44673664"/>
      </c:scatterChart>
      <c:valAx>
        <c:axId val="44671744"/>
        <c:scaling>
          <c:orientation val="minMax"/>
          <c:max val="80"/>
          <c:min val="-80"/>
        </c:scaling>
        <c:delete val="1"/>
        <c:axPos val="b"/>
        <c:numFmt formatCode="0.00" sourceLinked="1"/>
        <c:majorTickMark val="out"/>
        <c:minorTickMark val="none"/>
        <c:tickLblPos val="nextTo"/>
        <c:crossAx val="44673664"/>
        <c:crosses val="autoZero"/>
        <c:crossBetween val="midCat"/>
        <c:majorUnit val="10"/>
        <c:minorUnit val="10"/>
      </c:valAx>
      <c:valAx>
        <c:axId val="44673664"/>
        <c:scaling>
          <c:orientation val="minMax"/>
          <c:max val="130"/>
          <c:min val="-30"/>
        </c:scaling>
        <c:delete val="1"/>
        <c:axPos val="l"/>
        <c:numFmt formatCode="General" sourceLinked="1"/>
        <c:majorTickMark val="out"/>
        <c:minorTickMark val="none"/>
        <c:tickLblPos val="nextTo"/>
        <c:crossAx val="44671744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091753774680604"/>
          <c:y val="0.17918964760193462"/>
          <c:w val="0.16691486734889843"/>
          <c:h val="0.135432413876926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32426411104241E-2"/>
          <c:y val="2.2869046084254486E-2"/>
          <c:w val="0.95122032136419432"/>
          <c:h val="0.94386790202286697"/>
        </c:manualLayout>
      </c:layout>
      <c:scatterChart>
        <c:scatterStyle val="lineMarker"/>
        <c:varyColors val="0"/>
        <c:ser>
          <c:idx val="0"/>
          <c:order val="0"/>
          <c:tx>
            <c:v>Europe &amp; US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8142471574240858E-3"/>
                  <c:y val="-2.525862769921398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AT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7975814788002E-2"/>
                  <c:y val="-7.3375865370221546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439961410200214E-2"/>
                  <c:y val="-2.899547850313788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94750289619049144"/>
                  <c:y val="1.030927835051546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Data!$C$34:$C$187</c:f>
              <c:numCache>
                <c:formatCode>General</c:formatCode>
                <c:ptCount val="154"/>
                <c:pt idx="0">
                  <c:v>9.2917081260416587</c:v>
                </c:pt>
                <c:pt idx="2">
                  <c:v>35.728260317111669</c:v>
                </c:pt>
                <c:pt idx="3">
                  <c:v>1.9369473989617501</c:v>
                </c:pt>
                <c:pt idx="4">
                  <c:v>14.384627313145778</c:v>
                </c:pt>
                <c:pt idx="5">
                  <c:v>49.817721692089528</c:v>
                </c:pt>
                <c:pt idx="6">
                  <c:v>0.61937054393315416</c:v>
                </c:pt>
                <c:pt idx="7">
                  <c:v>70.143696825240639</c:v>
                </c:pt>
              </c:numCache>
            </c:numRef>
          </c:yVal>
          <c:smooth val="0"/>
        </c:ser>
        <c:ser>
          <c:idx val="1"/>
          <c:order val="1"/>
          <c:tx>
            <c:v>Latin America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Data!$D$34:$D$187</c:f>
              <c:numCache>
                <c:formatCode>General</c:formatCode>
                <c:ptCount val="154"/>
                <c:pt idx="26" formatCode="0.00">
                  <c:v>30.888845983110652</c:v>
                </c:pt>
                <c:pt idx="27" formatCode="0.00">
                  <c:v>28.118753885969404</c:v>
                </c:pt>
                <c:pt idx="28" formatCode="0.00">
                  <c:v>35.613185752445574</c:v>
                </c:pt>
                <c:pt idx="29" formatCode="0.00">
                  <c:v>89.458114383237557</c:v>
                </c:pt>
                <c:pt idx="30" formatCode="0.00">
                  <c:v>51.65178211129674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Data!$E$33</c:f>
              <c:strCache>
                <c:ptCount val="1"/>
                <c:pt idx="0">
                  <c:v>Asia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Data!$E$34:$E$187</c:f>
              <c:numCache>
                <c:formatCode>General</c:formatCode>
                <c:ptCount val="154"/>
                <c:pt idx="50">
                  <c:v>146.29470400705</c:v>
                </c:pt>
                <c:pt idx="51">
                  <c:v>42.047099972327402</c:v>
                </c:pt>
                <c:pt idx="52">
                  <c:v>95.473127382145876</c:v>
                </c:pt>
                <c:pt idx="53">
                  <c:v>46.722076869665834</c:v>
                </c:pt>
                <c:pt idx="54">
                  <c:v>28.203224904573958</c:v>
                </c:pt>
                <c:pt idx="55">
                  <c:v>67.504807882387468</c:v>
                </c:pt>
                <c:pt idx="56">
                  <c:v>24.818758390514933</c:v>
                </c:pt>
                <c:pt idx="57">
                  <c:v>121.01786264365373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51200"/>
        <c:axId val="44853120"/>
      </c:scatterChart>
      <c:valAx>
        <c:axId val="44851200"/>
        <c:scaling>
          <c:orientation val="minMax"/>
          <c:max val="80"/>
          <c:min val="-80"/>
        </c:scaling>
        <c:delete val="1"/>
        <c:axPos val="b"/>
        <c:numFmt formatCode="0.00" sourceLinked="1"/>
        <c:majorTickMark val="out"/>
        <c:minorTickMark val="none"/>
        <c:tickLblPos val="nextTo"/>
        <c:crossAx val="44853120"/>
        <c:crosses val="autoZero"/>
        <c:crossBetween val="midCat"/>
        <c:majorUnit val="10"/>
        <c:minorUnit val="10"/>
      </c:valAx>
      <c:valAx>
        <c:axId val="44853120"/>
        <c:scaling>
          <c:orientation val="minMax"/>
          <c:max val="130"/>
          <c:min val="-30"/>
        </c:scaling>
        <c:delete val="1"/>
        <c:axPos val="l"/>
        <c:numFmt formatCode="General" sourceLinked="1"/>
        <c:majorTickMark val="out"/>
        <c:minorTickMark val="none"/>
        <c:tickLblPos val="nextTo"/>
        <c:crossAx val="44851200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091753774680604"/>
          <c:y val="0.17918964760193462"/>
          <c:w val="0.16691486734889843"/>
          <c:h val="0.135432413876926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32426411104241E-2"/>
          <c:y val="2.2869046084254486E-2"/>
          <c:w val="0.95122032136419432"/>
          <c:h val="0.94386790202286697"/>
        </c:manualLayout>
      </c:layout>
      <c:scatterChart>
        <c:scatterStyle val="lineMarker"/>
        <c:varyColors val="0"/>
        <c:ser>
          <c:idx val="0"/>
          <c:order val="0"/>
          <c:tx>
            <c:v>Europe &amp; US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8142471574240858E-3"/>
                  <c:y val="-2.525862769921398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AT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7975814788002E-2"/>
                  <c:y val="-7.3375865370221546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439961410200214E-2"/>
                  <c:y val="-2.899547850313788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94750289619049144"/>
                  <c:y val="1.0309278350515464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Data!$C$34:$C$187</c:f>
              <c:numCache>
                <c:formatCode>General</c:formatCode>
                <c:ptCount val="154"/>
                <c:pt idx="0">
                  <c:v>9.2917081260416587</c:v>
                </c:pt>
                <c:pt idx="2">
                  <c:v>35.728260317111669</c:v>
                </c:pt>
                <c:pt idx="3">
                  <c:v>1.9369473989617501</c:v>
                </c:pt>
                <c:pt idx="4">
                  <c:v>14.384627313145778</c:v>
                </c:pt>
                <c:pt idx="5">
                  <c:v>49.817721692089528</c:v>
                </c:pt>
                <c:pt idx="6">
                  <c:v>0.61937054393315416</c:v>
                </c:pt>
                <c:pt idx="7">
                  <c:v>70.143696825240639</c:v>
                </c:pt>
              </c:numCache>
            </c:numRef>
          </c:yVal>
          <c:smooth val="0"/>
        </c:ser>
        <c:ser>
          <c:idx val="1"/>
          <c:order val="1"/>
          <c:tx>
            <c:v>Latin America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Data!$D$34:$D$187</c:f>
              <c:numCache>
                <c:formatCode>General</c:formatCode>
                <c:ptCount val="154"/>
                <c:pt idx="26" formatCode="0.00">
                  <c:v>30.888845983110652</c:v>
                </c:pt>
                <c:pt idx="27" formatCode="0.00">
                  <c:v>28.118753885969404</c:v>
                </c:pt>
                <c:pt idx="28" formatCode="0.00">
                  <c:v>35.613185752445574</c:v>
                </c:pt>
                <c:pt idx="29" formatCode="0.00">
                  <c:v>89.458114383237557</c:v>
                </c:pt>
                <c:pt idx="30" formatCode="0.00">
                  <c:v>51.65178211129674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Data!$E$33</c:f>
              <c:strCache>
                <c:ptCount val="1"/>
                <c:pt idx="0">
                  <c:v>Asia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39.24740743531666</c:v>
                </c:pt>
                <c:pt idx="3" formatCode="0.00">
                  <c:v>50.577215195673801</c:v>
                </c:pt>
                <c:pt idx="4" formatCode="0.00">
                  <c:v>39.815446678120665</c:v>
                </c:pt>
                <c:pt idx="5" formatCode="0.00">
                  <c:v>38.292923018005894</c:v>
                </c:pt>
                <c:pt idx="6" formatCode="0.00">
                  <c:v>60.966411512702464</c:v>
                </c:pt>
                <c:pt idx="7" formatCode="0.00">
                  <c:v>23.070506273228894</c:v>
                </c:pt>
                <c:pt idx="26" formatCode="0.00">
                  <c:v>73.740440114442166</c:v>
                </c:pt>
                <c:pt idx="27" formatCode="0.00">
                  <c:v>31.251236263280028</c:v>
                </c:pt>
                <c:pt idx="28" formatCode="0.00">
                  <c:v>34.181506189224066</c:v>
                </c:pt>
                <c:pt idx="29" formatCode="0.00">
                  <c:v>31.360884027291629</c:v>
                </c:pt>
                <c:pt idx="30" formatCode="0.00">
                  <c:v>38.471310686441058</c:v>
                </c:pt>
                <c:pt idx="50" formatCode="0.00">
                  <c:v>25.311742945967975</c:v>
                </c:pt>
                <c:pt idx="51" formatCode="0.00">
                  <c:v>28.395178431574479</c:v>
                </c:pt>
                <c:pt idx="52" formatCode="0.00">
                  <c:v>-4.0367169554718716</c:v>
                </c:pt>
                <c:pt idx="53" formatCode="0.00">
                  <c:v>10.043539943446612</c:v>
                </c:pt>
                <c:pt idx="54" formatCode="0.00">
                  <c:v>-9.0420398108093938</c:v>
                </c:pt>
                <c:pt idx="55" formatCode="0.00">
                  <c:v>-20.146576916908401</c:v>
                </c:pt>
                <c:pt idx="56" formatCode="0.00">
                  <c:v>19.778037089501115</c:v>
                </c:pt>
                <c:pt idx="57" formatCode="0.00">
                  <c:v>15.961387468853184</c:v>
                </c:pt>
              </c:numCache>
            </c:numRef>
          </c:xVal>
          <c:yVal>
            <c:numRef>
              <c:f>Data!$E$34:$E$187</c:f>
              <c:numCache>
                <c:formatCode>General</c:formatCode>
                <c:ptCount val="154"/>
                <c:pt idx="50">
                  <c:v>146.29470400705</c:v>
                </c:pt>
                <c:pt idx="51">
                  <c:v>42.047099972327402</c:v>
                </c:pt>
                <c:pt idx="52">
                  <c:v>95.473127382145876</c:v>
                </c:pt>
                <c:pt idx="53">
                  <c:v>46.722076869665834</c:v>
                </c:pt>
                <c:pt idx="54">
                  <c:v>28.203224904573958</c:v>
                </c:pt>
                <c:pt idx="55">
                  <c:v>67.504807882387468</c:v>
                </c:pt>
                <c:pt idx="56">
                  <c:v>24.818758390514933</c:v>
                </c:pt>
                <c:pt idx="57">
                  <c:v>121.01786264365373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070784"/>
        <c:axId val="90907776"/>
      </c:scatterChart>
      <c:valAx>
        <c:axId val="46070784"/>
        <c:scaling>
          <c:orientation val="minMax"/>
          <c:max val="80"/>
          <c:min val="-80"/>
        </c:scaling>
        <c:delete val="1"/>
        <c:axPos val="b"/>
        <c:numFmt formatCode="0.00" sourceLinked="1"/>
        <c:majorTickMark val="out"/>
        <c:minorTickMark val="none"/>
        <c:tickLblPos val="nextTo"/>
        <c:crossAx val="90907776"/>
        <c:crosses val="autoZero"/>
        <c:crossBetween val="midCat"/>
        <c:majorUnit val="10"/>
        <c:minorUnit val="10"/>
      </c:valAx>
      <c:valAx>
        <c:axId val="90907776"/>
        <c:scaling>
          <c:orientation val="minMax"/>
          <c:max val="130"/>
          <c:min val="-30"/>
        </c:scaling>
        <c:delete val="1"/>
        <c:axPos val="l"/>
        <c:numFmt formatCode="General" sourceLinked="1"/>
        <c:majorTickMark val="out"/>
        <c:minorTickMark val="none"/>
        <c:tickLblPos val="nextTo"/>
        <c:crossAx val="46070784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091753774680604"/>
          <c:y val="0.17918964760193462"/>
          <c:w val="0.16691486734889843"/>
          <c:h val="0.135432413876926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0.59482</cdr:x>
      <cdr:y>0.82046</cdr:y>
    </cdr:from>
    <cdr:to>
      <cdr:x>0.64051</cdr:x>
      <cdr:y>0.86942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939" y="3769951"/>
          <a:ext cx="250246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0.22929</cdr:x>
      <cdr:y>0.571</cdr:y>
    </cdr:from>
    <cdr:to>
      <cdr:x>0.28333</cdr:x>
      <cdr:y>0.618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8975" y="2624646"/>
          <a:ext cx="295989" cy="215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0.5958</cdr:x>
      <cdr:y>0.31957</cdr:y>
    </cdr:from>
    <cdr:to>
      <cdr:x>0.65083</cdr:x>
      <cdr:y>0.35727</cdr:y>
    </cdr:to>
    <cdr:sp macro="" textlink="">
      <cdr:nvSpPr>
        <cdr:cNvPr id="430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6321" y="1470349"/>
          <a:ext cx="301371" cy="173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0.69922</cdr:x>
      <cdr:y>0.57003</cdr:y>
    </cdr:from>
    <cdr:to>
      <cdr:x>0.74492</cdr:x>
      <cdr:y>0.619</cdr:y>
    </cdr:to>
    <cdr:sp macro="" textlink="">
      <cdr:nvSpPr>
        <cdr:cNvPr id="1146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2737" y="2641924"/>
          <a:ext cx="250246" cy="226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0.39167</cdr:x>
      <cdr:y>0.82046</cdr:y>
    </cdr:from>
    <cdr:to>
      <cdr:x>0.43908</cdr:x>
      <cdr:y>0.86012</cdr:y>
    </cdr:to>
    <cdr:sp macro="" textlink="">
      <cdr:nvSpPr>
        <cdr:cNvPr id="430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8288" y="3769951"/>
          <a:ext cx="259664" cy="1820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0.32436</cdr:x>
      <cdr:y>0.37515</cdr:y>
    </cdr:from>
    <cdr:to>
      <cdr:x>0.37742</cdr:x>
      <cdr:y>0.41946</cdr:y>
    </cdr:to>
    <cdr:sp macro="" textlink="">
      <cdr:nvSpPr>
        <cdr:cNvPr id="430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9647" y="1725486"/>
          <a:ext cx="290608" cy="203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0.45062</cdr:x>
      <cdr:y>0.14257</cdr:y>
    </cdr:from>
    <cdr:to>
      <cdr:x>0.55306</cdr:x>
      <cdr:y>0.19056</cdr:y>
    </cdr:to>
    <cdr:sp macro="" textlink="">
      <cdr:nvSpPr>
        <cdr:cNvPr id="430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186" y="657733"/>
          <a:ext cx="561034" cy="220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Assets</a:t>
          </a:r>
        </a:p>
      </cdr:txBody>
    </cdr:sp>
  </cdr:relSizeAnchor>
  <cdr:relSizeAnchor xmlns:cdr="http://schemas.openxmlformats.org/drawingml/2006/chartDrawing">
    <cdr:from>
      <cdr:x>0.79749</cdr:x>
      <cdr:y>0.78824</cdr:y>
    </cdr:from>
    <cdr:to>
      <cdr:x>0.91343</cdr:x>
      <cdr:y>0.85998</cdr:y>
    </cdr:to>
    <cdr:sp macro="" textlink="">
      <cdr:nvSpPr>
        <cdr:cNvPr id="430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568" y="3275289"/>
          <a:ext cx="633927" cy="331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Public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0.09271</cdr:x>
      <cdr:y>0.77641</cdr:y>
    </cdr:from>
    <cdr:to>
      <cdr:x>0.20374</cdr:x>
      <cdr:y>0.84814</cdr:y>
    </cdr:to>
    <cdr:sp macro="" textlink="">
      <cdr:nvSpPr>
        <cdr:cNvPr id="4301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547" y="3619341"/>
          <a:ext cx="613506" cy="32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Family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0.20374</cdr:x>
      <cdr:y>0.78766</cdr:y>
    </cdr:from>
    <cdr:to>
      <cdr:x>0.79527</cdr:x>
      <cdr:y>0.78766</cdr:y>
    </cdr:to>
    <cdr:sp macro="" textlink="">
      <cdr:nvSpPr>
        <cdr:cNvPr id="43018" name="AutoShap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13918" y="3608684"/>
          <a:ext cx="3234101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0.20374</cdr:x>
      <cdr:y>0.19986</cdr:y>
    </cdr:from>
    <cdr:to>
      <cdr:x>0.50098</cdr:x>
      <cdr:y>0.78766</cdr:y>
    </cdr:to>
    <cdr:sp macro="" textlink="">
      <cdr:nvSpPr>
        <cdr:cNvPr id="43019" name="AutoShap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13918" y="915664"/>
          <a:ext cx="1625115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0.50098</cdr:x>
      <cdr:y>0.19986</cdr:y>
    </cdr:from>
    <cdr:to>
      <cdr:x>0.79527</cdr:x>
      <cdr:y>0.78766</cdr:y>
    </cdr:to>
    <cdr:sp macro="" textlink="">
      <cdr:nvSpPr>
        <cdr:cNvPr id="43020" name="AutoShap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39033" y="915664"/>
          <a:ext cx="1608986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0.28333</cdr:x>
      <cdr:y>0.5918</cdr:y>
    </cdr:from>
    <cdr:to>
      <cdr:x>0.69824</cdr:x>
      <cdr:y>0.59352</cdr:y>
    </cdr:to>
    <cdr:sp macro="" textlink="">
      <cdr:nvSpPr>
        <cdr:cNvPr id="4302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54964" y="2720181"/>
          <a:ext cx="2272391" cy="7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0.3784</cdr:x>
      <cdr:y>0.39571</cdr:y>
    </cdr:from>
    <cdr:to>
      <cdr:x>0.60342</cdr:x>
      <cdr:y>0.39669</cdr:y>
    </cdr:to>
    <cdr:sp macro="" textlink="">
      <cdr:nvSpPr>
        <cdr:cNvPr id="43022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75636" y="1819897"/>
          <a:ext cx="1232393" cy="44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0.39669</cdr:y>
    </cdr:from>
    <cdr:to>
      <cdr:x>0.60342</cdr:x>
      <cdr:y>0.8092</cdr:y>
    </cdr:to>
    <cdr:sp macro="" textlink="">
      <cdr:nvSpPr>
        <cdr:cNvPr id="4302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93774" y="1817445"/>
          <a:ext cx="1105334" cy="18899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0.30815</cdr:x>
      <cdr:y>0.59254</cdr:y>
    </cdr:from>
    <cdr:to>
      <cdr:x>0.40886</cdr:x>
      <cdr:y>0.8092</cdr:y>
    </cdr:to>
    <cdr:sp macro="" textlink="">
      <cdr:nvSpPr>
        <cdr:cNvPr id="43024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90850" y="2723553"/>
          <a:ext cx="551617" cy="9946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0.3656</cdr:y>
    </cdr:from>
    <cdr:to>
      <cdr:x>0.6157</cdr:x>
      <cdr:y>0.78766</cdr:y>
    </cdr:to>
    <cdr:sp macro="" textlink="">
      <cdr:nvSpPr>
        <cdr:cNvPr id="43025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00759" y="1681651"/>
          <a:ext cx="1174540" cy="19376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0.5958</cdr:x>
      <cdr:y>0.571</cdr:y>
    </cdr:from>
    <cdr:to>
      <cdr:x>0.7088</cdr:x>
      <cdr:y>0.78766</cdr:y>
    </cdr:to>
    <cdr:sp macro="" textlink="">
      <cdr:nvSpPr>
        <cdr:cNvPr id="430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66321" y="2624646"/>
          <a:ext cx="618887" cy="994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0.4079</cdr:x>
      <cdr:y>0.21208</cdr:y>
    </cdr:from>
    <cdr:to>
      <cdr:x>0.44401</cdr:x>
      <cdr:y>0.27426</cdr:y>
    </cdr:to>
    <cdr:sp macro="" textlink="">
      <cdr:nvSpPr>
        <cdr:cNvPr id="43027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20500" y="878027"/>
          <a:ext cx="196430" cy="2854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0.76852</cdr:x>
      <cdr:y>0.66626</cdr:y>
    </cdr:from>
    <cdr:to>
      <cdr:x>0.798</cdr:x>
      <cdr:y>0.72477</cdr:y>
    </cdr:to>
    <cdr:sp macro="" textlink="">
      <cdr:nvSpPr>
        <cdr:cNvPr id="43028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90175" y="3169761"/>
          <a:ext cx="203156" cy="2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0.24152</cdr:x>
      <cdr:y>0.82266</cdr:y>
    </cdr:from>
    <cdr:to>
      <cdr:x>0.30417</cdr:x>
      <cdr:y>0.82266</cdr:y>
    </cdr:to>
    <cdr:sp macro="" textlink="">
      <cdr:nvSpPr>
        <cdr:cNvPr id="43029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19053" y="3774446"/>
          <a:ext cx="3484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</cdr:x>
      <cdr:y>0.50024</cdr:y>
    </cdr:from>
    <cdr:to>
      <cdr:x>0.51327</cdr:x>
      <cdr:y>0.53623</cdr:y>
    </cdr:to>
    <cdr:sp macro="" textlink="">
      <cdr:nvSpPr>
        <cdr:cNvPr id="4303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1613" y="2299824"/>
          <a:ext cx="72651" cy="16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0.3671</cdr:x>
      <cdr:y>0.3335</cdr:y>
    </cdr:from>
    <cdr:to>
      <cdr:x>0.40788</cdr:x>
      <cdr:y>0.37512</cdr:y>
    </cdr:to>
    <cdr:sp macro="" textlink="">
      <cdr:nvSpPr>
        <cdr:cNvPr id="114711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3748" y="1546987"/>
          <a:ext cx="223337" cy="1926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TH</a:t>
          </a:r>
        </a:p>
      </cdr:txBody>
    </cdr:sp>
  </cdr:relSizeAnchor>
  <cdr:relSizeAnchor xmlns:cdr="http://schemas.openxmlformats.org/drawingml/2006/chartDrawing">
    <cdr:from>
      <cdr:x>0.62332</cdr:x>
      <cdr:y>0.52498</cdr:y>
    </cdr:from>
    <cdr:to>
      <cdr:x>0.65845</cdr:x>
      <cdr:y>0.57003</cdr:y>
    </cdr:to>
    <cdr:sp macro="" textlink="">
      <cdr:nvSpPr>
        <cdr:cNvPr id="114716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7006" y="2433364"/>
          <a:ext cx="192394" cy="208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JP</a:t>
          </a:r>
        </a:p>
      </cdr:txBody>
    </cdr:sp>
  </cdr:relSizeAnchor>
  <cdr:relSizeAnchor xmlns:cdr="http://schemas.openxmlformats.org/drawingml/2006/chartDrawing">
    <cdr:from>
      <cdr:x>0.52023</cdr:x>
      <cdr:y>0.47978</cdr:y>
    </cdr:from>
    <cdr:to>
      <cdr:x>0.58643</cdr:x>
      <cdr:y>0.53592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2305050" y="2447925"/>
          <a:ext cx="361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KR</a:t>
          </a:r>
        </a:p>
      </cdr:txBody>
    </cdr:sp>
  </cdr:relSizeAnchor>
  <cdr:relSizeAnchor xmlns:cdr="http://schemas.openxmlformats.org/drawingml/2006/chartDrawing">
    <cdr:from>
      <cdr:x>0.39721</cdr:x>
      <cdr:y>0.63617</cdr:y>
    </cdr:from>
    <cdr:to>
      <cdr:x>0.47735</cdr:x>
      <cdr:y>0.68607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171700" y="2914650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Arial" pitchFamily="34" charset="0"/>
              <a:cs typeface="Arial" pitchFamily="34" charset="0"/>
            </a:rPr>
            <a:t>TW</a:t>
          </a:r>
        </a:p>
      </cdr:txBody>
    </cdr:sp>
  </cdr:relSizeAnchor>
  <cdr:relSizeAnchor xmlns:cdr="http://schemas.openxmlformats.org/drawingml/2006/chartDrawing">
    <cdr:from>
      <cdr:x>0.47715</cdr:x>
      <cdr:y>0.25245</cdr:y>
    </cdr:from>
    <cdr:to>
      <cdr:x>0.51228</cdr:x>
      <cdr:y>0.30632</cdr:y>
    </cdr:to>
    <cdr:sp macro="" textlink="">
      <cdr:nvSpPr>
        <cdr:cNvPr id="114719" name="Text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6490" y="1171807"/>
          <a:ext cx="192393" cy="2493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PH</a:t>
          </a:r>
        </a:p>
      </cdr:txBody>
    </cdr:sp>
  </cdr:relSizeAnchor>
  <cdr:relSizeAnchor xmlns:cdr="http://schemas.openxmlformats.org/drawingml/2006/chartDrawing">
    <cdr:from>
      <cdr:x>0.66975</cdr:x>
      <cdr:y>0.63614</cdr:y>
    </cdr:from>
    <cdr:to>
      <cdr:x>0.7088</cdr:x>
      <cdr:y>0.67654</cdr:y>
    </cdr:to>
    <cdr:sp macro="" textlink="">
      <cdr:nvSpPr>
        <cdr:cNvPr id="1147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1288" y="2947962"/>
          <a:ext cx="213920" cy="187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3175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CL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0.59482</cdr:x>
      <cdr:y>0.82046</cdr:y>
    </cdr:from>
    <cdr:to>
      <cdr:x>0.64051</cdr:x>
      <cdr:y>0.86942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939" y="3769951"/>
          <a:ext cx="250246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0.22929</cdr:x>
      <cdr:y>0.571</cdr:y>
    </cdr:from>
    <cdr:to>
      <cdr:x>0.28333</cdr:x>
      <cdr:y>0.618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8975" y="2624646"/>
          <a:ext cx="295989" cy="215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0.5958</cdr:x>
      <cdr:y>0.31957</cdr:y>
    </cdr:from>
    <cdr:to>
      <cdr:x>0.65083</cdr:x>
      <cdr:y>0.35727</cdr:y>
    </cdr:to>
    <cdr:sp macro="" textlink="">
      <cdr:nvSpPr>
        <cdr:cNvPr id="430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6321" y="1470349"/>
          <a:ext cx="301371" cy="173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0.69922</cdr:x>
      <cdr:y>0.57003</cdr:y>
    </cdr:from>
    <cdr:to>
      <cdr:x>0.74492</cdr:x>
      <cdr:y>0.619</cdr:y>
    </cdr:to>
    <cdr:sp macro="" textlink="">
      <cdr:nvSpPr>
        <cdr:cNvPr id="1146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2737" y="2641924"/>
          <a:ext cx="250246" cy="226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0.39167</cdr:x>
      <cdr:y>0.82046</cdr:y>
    </cdr:from>
    <cdr:to>
      <cdr:x>0.43908</cdr:x>
      <cdr:y>0.86012</cdr:y>
    </cdr:to>
    <cdr:sp macro="" textlink="">
      <cdr:nvSpPr>
        <cdr:cNvPr id="430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8288" y="3769951"/>
          <a:ext cx="259664" cy="1820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0.32436</cdr:x>
      <cdr:y>0.37515</cdr:y>
    </cdr:from>
    <cdr:to>
      <cdr:x>0.37742</cdr:x>
      <cdr:y>0.41946</cdr:y>
    </cdr:to>
    <cdr:sp macro="" textlink="">
      <cdr:nvSpPr>
        <cdr:cNvPr id="430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9647" y="1725486"/>
          <a:ext cx="290608" cy="203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0.45062</cdr:x>
      <cdr:y>0.14257</cdr:y>
    </cdr:from>
    <cdr:to>
      <cdr:x>0.55306</cdr:x>
      <cdr:y>0.19056</cdr:y>
    </cdr:to>
    <cdr:sp macro="" textlink="">
      <cdr:nvSpPr>
        <cdr:cNvPr id="430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186" y="657733"/>
          <a:ext cx="561034" cy="220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Assets</a:t>
          </a:r>
        </a:p>
      </cdr:txBody>
    </cdr:sp>
  </cdr:relSizeAnchor>
  <cdr:relSizeAnchor xmlns:cdr="http://schemas.openxmlformats.org/drawingml/2006/chartDrawing">
    <cdr:from>
      <cdr:x>0.79749</cdr:x>
      <cdr:y>0.78824</cdr:y>
    </cdr:from>
    <cdr:to>
      <cdr:x>0.91343</cdr:x>
      <cdr:y>0.85998</cdr:y>
    </cdr:to>
    <cdr:sp macro="" textlink="">
      <cdr:nvSpPr>
        <cdr:cNvPr id="430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568" y="3275289"/>
          <a:ext cx="633927" cy="331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Public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0.09271</cdr:x>
      <cdr:y>0.77641</cdr:y>
    </cdr:from>
    <cdr:to>
      <cdr:x>0.20374</cdr:x>
      <cdr:y>0.84814</cdr:y>
    </cdr:to>
    <cdr:sp macro="" textlink="">
      <cdr:nvSpPr>
        <cdr:cNvPr id="4301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547" y="3619341"/>
          <a:ext cx="613506" cy="32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Family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0.20374</cdr:x>
      <cdr:y>0.78766</cdr:y>
    </cdr:from>
    <cdr:to>
      <cdr:x>0.79527</cdr:x>
      <cdr:y>0.78766</cdr:y>
    </cdr:to>
    <cdr:sp macro="" textlink="">
      <cdr:nvSpPr>
        <cdr:cNvPr id="43018" name="AutoShap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13918" y="3608684"/>
          <a:ext cx="3234101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0.20374</cdr:x>
      <cdr:y>0.19986</cdr:y>
    </cdr:from>
    <cdr:to>
      <cdr:x>0.50098</cdr:x>
      <cdr:y>0.78766</cdr:y>
    </cdr:to>
    <cdr:sp macro="" textlink="">
      <cdr:nvSpPr>
        <cdr:cNvPr id="43019" name="AutoShap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13918" y="915664"/>
          <a:ext cx="1625115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0.50098</cdr:x>
      <cdr:y>0.19986</cdr:y>
    </cdr:from>
    <cdr:to>
      <cdr:x>0.79527</cdr:x>
      <cdr:y>0.78766</cdr:y>
    </cdr:to>
    <cdr:sp macro="" textlink="">
      <cdr:nvSpPr>
        <cdr:cNvPr id="43020" name="AutoShap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39033" y="915664"/>
          <a:ext cx="1608986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0.28333</cdr:x>
      <cdr:y>0.5918</cdr:y>
    </cdr:from>
    <cdr:to>
      <cdr:x>0.69824</cdr:x>
      <cdr:y>0.59352</cdr:y>
    </cdr:to>
    <cdr:sp macro="" textlink="">
      <cdr:nvSpPr>
        <cdr:cNvPr id="4302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54964" y="2720181"/>
          <a:ext cx="2272391" cy="7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0.3784</cdr:x>
      <cdr:y>0.39571</cdr:y>
    </cdr:from>
    <cdr:to>
      <cdr:x>0.60342</cdr:x>
      <cdr:y>0.39669</cdr:y>
    </cdr:to>
    <cdr:sp macro="" textlink="">
      <cdr:nvSpPr>
        <cdr:cNvPr id="43022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75636" y="1819897"/>
          <a:ext cx="1232393" cy="44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0.39669</cdr:y>
    </cdr:from>
    <cdr:to>
      <cdr:x>0.60342</cdr:x>
      <cdr:y>0.8092</cdr:y>
    </cdr:to>
    <cdr:sp macro="" textlink="">
      <cdr:nvSpPr>
        <cdr:cNvPr id="4302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93774" y="1817445"/>
          <a:ext cx="1105334" cy="18899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0.30815</cdr:x>
      <cdr:y>0.59254</cdr:y>
    </cdr:from>
    <cdr:to>
      <cdr:x>0.40886</cdr:x>
      <cdr:y>0.8092</cdr:y>
    </cdr:to>
    <cdr:sp macro="" textlink="">
      <cdr:nvSpPr>
        <cdr:cNvPr id="43024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90850" y="2723553"/>
          <a:ext cx="551617" cy="9946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0.3656</cdr:y>
    </cdr:from>
    <cdr:to>
      <cdr:x>0.6157</cdr:x>
      <cdr:y>0.78766</cdr:y>
    </cdr:to>
    <cdr:sp macro="" textlink="">
      <cdr:nvSpPr>
        <cdr:cNvPr id="43025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00759" y="1681651"/>
          <a:ext cx="1174540" cy="19376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0.5958</cdr:x>
      <cdr:y>0.571</cdr:y>
    </cdr:from>
    <cdr:to>
      <cdr:x>0.7088</cdr:x>
      <cdr:y>0.78766</cdr:y>
    </cdr:to>
    <cdr:sp macro="" textlink="">
      <cdr:nvSpPr>
        <cdr:cNvPr id="430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66321" y="2624646"/>
          <a:ext cx="618887" cy="994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0.4079</cdr:x>
      <cdr:y>0.21208</cdr:y>
    </cdr:from>
    <cdr:to>
      <cdr:x>0.44401</cdr:x>
      <cdr:y>0.27426</cdr:y>
    </cdr:to>
    <cdr:sp macro="" textlink="">
      <cdr:nvSpPr>
        <cdr:cNvPr id="43027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20500" y="878027"/>
          <a:ext cx="196430" cy="2854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0.76852</cdr:x>
      <cdr:y>0.66626</cdr:y>
    </cdr:from>
    <cdr:to>
      <cdr:x>0.798</cdr:x>
      <cdr:y>0.72477</cdr:y>
    </cdr:to>
    <cdr:sp macro="" textlink="">
      <cdr:nvSpPr>
        <cdr:cNvPr id="43028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90175" y="3169761"/>
          <a:ext cx="203156" cy="2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0.24152</cdr:x>
      <cdr:y>0.82266</cdr:y>
    </cdr:from>
    <cdr:to>
      <cdr:x>0.30417</cdr:x>
      <cdr:y>0.82266</cdr:y>
    </cdr:to>
    <cdr:sp macro="" textlink="">
      <cdr:nvSpPr>
        <cdr:cNvPr id="43029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19053" y="3774446"/>
          <a:ext cx="3484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</cdr:x>
      <cdr:y>0.50024</cdr:y>
    </cdr:from>
    <cdr:to>
      <cdr:x>0.51327</cdr:x>
      <cdr:y>0.53623</cdr:y>
    </cdr:to>
    <cdr:sp macro="" textlink="">
      <cdr:nvSpPr>
        <cdr:cNvPr id="4303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1613" y="2299824"/>
          <a:ext cx="72651" cy="16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0.3671</cdr:x>
      <cdr:y>0.3335</cdr:y>
    </cdr:from>
    <cdr:to>
      <cdr:x>0.40788</cdr:x>
      <cdr:y>0.37512</cdr:y>
    </cdr:to>
    <cdr:sp macro="" textlink="">
      <cdr:nvSpPr>
        <cdr:cNvPr id="114711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3748" y="1546987"/>
          <a:ext cx="223337" cy="1926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TH</a:t>
          </a:r>
        </a:p>
      </cdr:txBody>
    </cdr:sp>
  </cdr:relSizeAnchor>
  <cdr:relSizeAnchor xmlns:cdr="http://schemas.openxmlformats.org/drawingml/2006/chartDrawing">
    <cdr:from>
      <cdr:x>0.62332</cdr:x>
      <cdr:y>0.52498</cdr:y>
    </cdr:from>
    <cdr:to>
      <cdr:x>0.65845</cdr:x>
      <cdr:y>0.57003</cdr:y>
    </cdr:to>
    <cdr:sp macro="" textlink="">
      <cdr:nvSpPr>
        <cdr:cNvPr id="114716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7006" y="2433364"/>
          <a:ext cx="192394" cy="208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JP</a:t>
          </a:r>
        </a:p>
      </cdr:txBody>
    </cdr:sp>
  </cdr:relSizeAnchor>
  <cdr:relSizeAnchor xmlns:cdr="http://schemas.openxmlformats.org/drawingml/2006/chartDrawing">
    <cdr:from>
      <cdr:x>0.52023</cdr:x>
      <cdr:y>0.47978</cdr:y>
    </cdr:from>
    <cdr:to>
      <cdr:x>0.58643</cdr:x>
      <cdr:y>0.53592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2305050" y="2447925"/>
          <a:ext cx="361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KR</a:t>
          </a:r>
        </a:p>
      </cdr:txBody>
    </cdr:sp>
  </cdr:relSizeAnchor>
  <cdr:relSizeAnchor xmlns:cdr="http://schemas.openxmlformats.org/drawingml/2006/chartDrawing">
    <cdr:from>
      <cdr:x>0.39721</cdr:x>
      <cdr:y>0.63617</cdr:y>
    </cdr:from>
    <cdr:to>
      <cdr:x>0.47735</cdr:x>
      <cdr:y>0.68607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171700" y="2914650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Arial" pitchFamily="34" charset="0"/>
              <a:cs typeface="Arial" pitchFamily="34" charset="0"/>
            </a:rPr>
            <a:t>TW</a:t>
          </a:r>
        </a:p>
      </cdr:txBody>
    </cdr:sp>
  </cdr:relSizeAnchor>
  <cdr:relSizeAnchor xmlns:cdr="http://schemas.openxmlformats.org/drawingml/2006/chartDrawing">
    <cdr:from>
      <cdr:x>0.47715</cdr:x>
      <cdr:y>0.25245</cdr:y>
    </cdr:from>
    <cdr:to>
      <cdr:x>0.51228</cdr:x>
      <cdr:y>0.30632</cdr:y>
    </cdr:to>
    <cdr:sp macro="" textlink="">
      <cdr:nvSpPr>
        <cdr:cNvPr id="114719" name="Text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6490" y="1171807"/>
          <a:ext cx="192393" cy="2493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PH</a:t>
          </a:r>
        </a:p>
      </cdr:txBody>
    </cdr:sp>
  </cdr:relSizeAnchor>
  <cdr:relSizeAnchor xmlns:cdr="http://schemas.openxmlformats.org/drawingml/2006/chartDrawing">
    <cdr:from>
      <cdr:x>0.66975</cdr:x>
      <cdr:y>0.63614</cdr:y>
    </cdr:from>
    <cdr:to>
      <cdr:x>0.7088</cdr:x>
      <cdr:y>0.67654</cdr:y>
    </cdr:to>
    <cdr:sp macro="" textlink="">
      <cdr:nvSpPr>
        <cdr:cNvPr id="1147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1288" y="2947962"/>
          <a:ext cx="213920" cy="187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3175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CL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0.59482</cdr:x>
      <cdr:y>0.82046</cdr:y>
    </cdr:from>
    <cdr:to>
      <cdr:x>0.64051</cdr:x>
      <cdr:y>0.86942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939" y="3769951"/>
          <a:ext cx="250246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0.22929</cdr:x>
      <cdr:y>0.571</cdr:y>
    </cdr:from>
    <cdr:to>
      <cdr:x>0.28333</cdr:x>
      <cdr:y>0.618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8975" y="2624646"/>
          <a:ext cx="295989" cy="215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0.5958</cdr:x>
      <cdr:y>0.31957</cdr:y>
    </cdr:from>
    <cdr:to>
      <cdr:x>0.65083</cdr:x>
      <cdr:y>0.35727</cdr:y>
    </cdr:to>
    <cdr:sp macro="" textlink="">
      <cdr:nvSpPr>
        <cdr:cNvPr id="430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6321" y="1470349"/>
          <a:ext cx="301371" cy="173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0.69922</cdr:x>
      <cdr:y>0.57003</cdr:y>
    </cdr:from>
    <cdr:to>
      <cdr:x>0.74492</cdr:x>
      <cdr:y>0.619</cdr:y>
    </cdr:to>
    <cdr:sp macro="" textlink="">
      <cdr:nvSpPr>
        <cdr:cNvPr id="1146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2737" y="2641924"/>
          <a:ext cx="250246" cy="226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0.39167</cdr:x>
      <cdr:y>0.82046</cdr:y>
    </cdr:from>
    <cdr:to>
      <cdr:x>0.43908</cdr:x>
      <cdr:y>0.86012</cdr:y>
    </cdr:to>
    <cdr:sp macro="" textlink="">
      <cdr:nvSpPr>
        <cdr:cNvPr id="430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8288" y="3769951"/>
          <a:ext cx="259664" cy="1820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0.32436</cdr:x>
      <cdr:y>0.37515</cdr:y>
    </cdr:from>
    <cdr:to>
      <cdr:x>0.37742</cdr:x>
      <cdr:y>0.41946</cdr:y>
    </cdr:to>
    <cdr:sp macro="" textlink="">
      <cdr:nvSpPr>
        <cdr:cNvPr id="430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9647" y="1725486"/>
          <a:ext cx="290608" cy="203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0.45062</cdr:x>
      <cdr:y>0.14257</cdr:y>
    </cdr:from>
    <cdr:to>
      <cdr:x>0.55306</cdr:x>
      <cdr:y>0.19056</cdr:y>
    </cdr:to>
    <cdr:sp macro="" textlink="">
      <cdr:nvSpPr>
        <cdr:cNvPr id="430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186" y="657733"/>
          <a:ext cx="561034" cy="220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Assets</a:t>
          </a:r>
        </a:p>
      </cdr:txBody>
    </cdr:sp>
  </cdr:relSizeAnchor>
  <cdr:relSizeAnchor xmlns:cdr="http://schemas.openxmlformats.org/drawingml/2006/chartDrawing">
    <cdr:from>
      <cdr:x>0.79749</cdr:x>
      <cdr:y>0.78824</cdr:y>
    </cdr:from>
    <cdr:to>
      <cdr:x>0.91343</cdr:x>
      <cdr:y>0.85998</cdr:y>
    </cdr:to>
    <cdr:sp macro="" textlink="">
      <cdr:nvSpPr>
        <cdr:cNvPr id="430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568" y="3275289"/>
          <a:ext cx="633927" cy="331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Public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0.09271</cdr:x>
      <cdr:y>0.77641</cdr:y>
    </cdr:from>
    <cdr:to>
      <cdr:x>0.20374</cdr:x>
      <cdr:y>0.84814</cdr:y>
    </cdr:to>
    <cdr:sp macro="" textlink="">
      <cdr:nvSpPr>
        <cdr:cNvPr id="4301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547" y="3619341"/>
          <a:ext cx="613506" cy="32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Family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0.20374</cdr:x>
      <cdr:y>0.78766</cdr:y>
    </cdr:from>
    <cdr:to>
      <cdr:x>0.79527</cdr:x>
      <cdr:y>0.78766</cdr:y>
    </cdr:to>
    <cdr:sp macro="" textlink="">
      <cdr:nvSpPr>
        <cdr:cNvPr id="43018" name="AutoShap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13918" y="3608684"/>
          <a:ext cx="3234101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0.20374</cdr:x>
      <cdr:y>0.19986</cdr:y>
    </cdr:from>
    <cdr:to>
      <cdr:x>0.50098</cdr:x>
      <cdr:y>0.78766</cdr:y>
    </cdr:to>
    <cdr:sp macro="" textlink="">
      <cdr:nvSpPr>
        <cdr:cNvPr id="43019" name="AutoShap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13918" y="915664"/>
          <a:ext cx="1625115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0.50098</cdr:x>
      <cdr:y>0.19986</cdr:y>
    </cdr:from>
    <cdr:to>
      <cdr:x>0.79527</cdr:x>
      <cdr:y>0.78766</cdr:y>
    </cdr:to>
    <cdr:sp macro="" textlink="">
      <cdr:nvSpPr>
        <cdr:cNvPr id="43020" name="AutoShap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39033" y="915664"/>
          <a:ext cx="1608986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0.28333</cdr:x>
      <cdr:y>0.5918</cdr:y>
    </cdr:from>
    <cdr:to>
      <cdr:x>0.69824</cdr:x>
      <cdr:y>0.59352</cdr:y>
    </cdr:to>
    <cdr:sp macro="" textlink="">
      <cdr:nvSpPr>
        <cdr:cNvPr id="4302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54964" y="2720181"/>
          <a:ext cx="2272391" cy="7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0.3784</cdr:x>
      <cdr:y>0.39571</cdr:y>
    </cdr:from>
    <cdr:to>
      <cdr:x>0.60342</cdr:x>
      <cdr:y>0.39669</cdr:y>
    </cdr:to>
    <cdr:sp macro="" textlink="">
      <cdr:nvSpPr>
        <cdr:cNvPr id="43022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75636" y="1819897"/>
          <a:ext cx="1232393" cy="44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0.39669</cdr:y>
    </cdr:from>
    <cdr:to>
      <cdr:x>0.60342</cdr:x>
      <cdr:y>0.8092</cdr:y>
    </cdr:to>
    <cdr:sp macro="" textlink="">
      <cdr:nvSpPr>
        <cdr:cNvPr id="4302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93774" y="1817445"/>
          <a:ext cx="1105334" cy="18899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0.30815</cdr:x>
      <cdr:y>0.59254</cdr:y>
    </cdr:from>
    <cdr:to>
      <cdr:x>0.40886</cdr:x>
      <cdr:y>0.8092</cdr:y>
    </cdr:to>
    <cdr:sp macro="" textlink="">
      <cdr:nvSpPr>
        <cdr:cNvPr id="43024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90850" y="2723553"/>
          <a:ext cx="551617" cy="9946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0.3656</cdr:y>
    </cdr:from>
    <cdr:to>
      <cdr:x>0.6157</cdr:x>
      <cdr:y>0.78766</cdr:y>
    </cdr:to>
    <cdr:sp macro="" textlink="">
      <cdr:nvSpPr>
        <cdr:cNvPr id="43025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00759" y="1681651"/>
          <a:ext cx="1174540" cy="19376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0.5958</cdr:x>
      <cdr:y>0.571</cdr:y>
    </cdr:from>
    <cdr:to>
      <cdr:x>0.7088</cdr:x>
      <cdr:y>0.78766</cdr:y>
    </cdr:to>
    <cdr:sp macro="" textlink="">
      <cdr:nvSpPr>
        <cdr:cNvPr id="430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66321" y="2624646"/>
          <a:ext cx="618887" cy="994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0.4079</cdr:x>
      <cdr:y>0.21208</cdr:y>
    </cdr:from>
    <cdr:to>
      <cdr:x>0.44401</cdr:x>
      <cdr:y>0.27426</cdr:y>
    </cdr:to>
    <cdr:sp macro="" textlink="">
      <cdr:nvSpPr>
        <cdr:cNvPr id="43027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20500" y="878027"/>
          <a:ext cx="196430" cy="2854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0.76852</cdr:x>
      <cdr:y>0.66626</cdr:y>
    </cdr:from>
    <cdr:to>
      <cdr:x>0.798</cdr:x>
      <cdr:y>0.72477</cdr:y>
    </cdr:to>
    <cdr:sp macro="" textlink="">
      <cdr:nvSpPr>
        <cdr:cNvPr id="43028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90175" y="3169761"/>
          <a:ext cx="203156" cy="2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0.24152</cdr:x>
      <cdr:y>0.82266</cdr:y>
    </cdr:from>
    <cdr:to>
      <cdr:x>0.30417</cdr:x>
      <cdr:y>0.82266</cdr:y>
    </cdr:to>
    <cdr:sp macro="" textlink="">
      <cdr:nvSpPr>
        <cdr:cNvPr id="43029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19053" y="3774446"/>
          <a:ext cx="3484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</cdr:x>
      <cdr:y>0.50024</cdr:y>
    </cdr:from>
    <cdr:to>
      <cdr:x>0.51327</cdr:x>
      <cdr:y>0.53623</cdr:y>
    </cdr:to>
    <cdr:sp macro="" textlink="">
      <cdr:nvSpPr>
        <cdr:cNvPr id="4303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1613" y="2299824"/>
          <a:ext cx="72651" cy="16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0.3671</cdr:x>
      <cdr:y>0.3335</cdr:y>
    </cdr:from>
    <cdr:to>
      <cdr:x>0.40788</cdr:x>
      <cdr:y>0.37512</cdr:y>
    </cdr:to>
    <cdr:sp macro="" textlink="">
      <cdr:nvSpPr>
        <cdr:cNvPr id="114711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3748" y="1546987"/>
          <a:ext cx="223337" cy="1926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TH</a:t>
          </a:r>
        </a:p>
      </cdr:txBody>
    </cdr:sp>
  </cdr:relSizeAnchor>
  <cdr:relSizeAnchor xmlns:cdr="http://schemas.openxmlformats.org/drawingml/2006/chartDrawing">
    <cdr:from>
      <cdr:x>0.62332</cdr:x>
      <cdr:y>0.52498</cdr:y>
    </cdr:from>
    <cdr:to>
      <cdr:x>0.65845</cdr:x>
      <cdr:y>0.57003</cdr:y>
    </cdr:to>
    <cdr:sp macro="" textlink="">
      <cdr:nvSpPr>
        <cdr:cNvPr id="114716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7006" y="2433364"/>
          <a:ext cx="192394" cy="208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JP</a:t>
          </a:r>
        </a:p>
      </cdr:txBody>
    </cdr:sp>
  </cdr:relSizeAnchor>
  <cdr:relSizeAnchor xmlns:cdr="http://schemas.openxmlformats.org/drawingml/2006/chartDrawing">
    <cdr:from>
      <cdr:x>0.52023</cdr:x>
      <cdr:y>0.47978</cdr:y>
    </cdr:from>
    <cdr:to>
      <cdr:x>0.58643</cdr:x>
      <cdr:y>0.53592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2305050" y="2447925"/>
          <a:ext cx="361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KR</a:t>
          </a:r>
        </a:p>
      </cdr:txBody>
    </cdr:sp>
  </cdr:relSizeAnchor>
  <cdr:relSizeAnchor xmlns:cdr="http://schemas.openxmlformats.org/drawingml/2006/chartDrawing">
    <cdr:from>
      <cdr:x>0.39721</cdr:x>
      <cdr:y>0.63617</cdr:y>
    </cdr:from>
    <cdr:to>
      <cdr:x>0.47735</cdr:x>
      <cdr:y>0.68607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171700" y="2914650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Arial" pitchFamily="34" charset="0"/>
              <a:cs typeface="Arial" pitchFamily="34" charset="0"/>
            </a:rPr>
            <a:t>TW</a:t>
          </a:r>
        </a:p>
      </cdr:txBody>
    </cdr:sp>
  </cdr:relSizeAnchor>
  <cdr:relSizeAnchor xmlns:cdr="http://schemas.openxmlformats.org/drawingml/2006/chartDrawing">
    <cdr:from>
      <cdr:x>0.47715</cdr:x>
      <cdr:y>0.25245</cdr:y>
    </cdr:from>
    <cdr:to>
      <cdr:x>0.51228</cdr:x>
      <cdr:y>0.30632</cdr:y>
    </cdr:to>
    <cdr:sp macro="" textlink="">
      <cdr:nvSpPr>
        <cdr:cNvPr id="114719" name="Text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6490" y="1171807"/>
          <a:ext cx="192393" cy="2493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PH</a:t>
          </a:r>
        </a:p>
      </cdr:txBody>
    </cdr:sp>
  </cdr:relSizeAnchor>
  <cdr:relSizeAnchor xmlns:cdr="http://schemas.openxmlformats.org/drawingml/2006/chartDrawing">
    <cdr:from>
      <cdr:x>0.66975</cdr:x>
      <cdr:y>0.63614</cdr:y>
    </cdr:from>
    <cdr:to>
      <cdr:x>0.7088</cdr:x>
      <cdr:y>0.67654</cdr:y>
    </cdr:to>
    <cdr:sp macro="" textlink="">
      <cdr:nvSpPr>
        <cdr:cNvPr id="1147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1288" y="2947962"/>
          <a:ext cx="213920" cy="187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3175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CL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0.59482</cdr:x>
      <cdr:y>0.82046</cdr:y>
    </cdr:from>
    <cdr:to>
      <cdr:x>0.64051</cdr:x>
      <cdr:y>0.86942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939" y="3769951"/>
          <a:ext cx="250246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0.22929</cdr:x>
      <cdr:y>0.571</cdr:y>
    </cdr:from>
    <cdr:to>
      <cdr:x>0.28333</cdr:x>
      <cdr:y>0.618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8975" y="2624646"/>
          <a:ext cx="295989" cy="215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0.5958</cdr:x>
      <cdr:y>0.31957</cdr:y>
    </cdr:from>
    <cdr:to>
      <cdr:x>0.65083</cdr:x>
      <cdr:y>0.35727</cdr:y>
    </cdr:to>
    <cdr:sp macro="" textlink="">
      <cdr:nvSpPr>
        <cdr:cNvPr id="430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6321" y="1470349"/>
          <a:ext cx="301371" cy="173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0.69922</cdr:x>
      <cdr:y>0.57003</cdr:y>
    </cdr:from>
    <cdr:to>
      <cdr:x>0.74492</cdr:x>
      <cdr:y>0.619</cdr:y>
    </cdr:to>
    <cdr:sp macro="" textlink="">
      <cdr:nvSpPr>
        <cdr:cNvPr id="1146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2737" y="2641924"/>
          <a:ext cx="250246" cy="226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0.39167</cdr:x>
      <cdr:y>0.82046</cdr:y>
    </cdr:from>
    <cdr:to>
      <cdr:x>0.43908</cdr:x>
      <cdr:y>0.86012</cdr:y>
    </cdr:to>
    <cdr:sp macro="" textlink="">
      <cdr:nvSpPr>
        <cdr:cNvPr id="430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8288" y="3769951"/>
          <a:ext cx="259664" cy="1820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0.32436</cdr:x>
      <cdr:y>0.37515</cdr:y>
    </cdr:from>
    <cdr:to>
      <cdr:x>0.37742</cdr:x>
      <cdr:y>0.41946</cdr:y>
    </cdr:to>
    <cdr:sp macro="" textlink="">
      <cdr:nvSpPr>
        <cdr:cNvPr id="430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9647" y="1725486"/>
          <a:ext cx="290608" cy="203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0.45062</cdr:x>
      <cdr:y>0.14257</cdr:y>
    </cdr:from>
    <cdr:to>
      <cdr:x>0.55306</cdr:x>
      <cdr:y>0.19056</cdr:y>
    </cdr:to>
    <cdr:sp macro="" textlink="">
      <cdr:nvSpPr>
        <cdr:cNvPr id="430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186" y="657733"/>
          <a:ext cx="561034" cy="220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Assets</a:t>
          </a:r>
        </a:p>
      </cdr:txBody>
    </cdr:sp>
  </cdr:relSizeAnchor>
  <cdr:relSizeAnchor xmlns:cdr="http://schemas.openxmlformats.org/drawingml/2006/chartDrawing">
    <cdr:from>
      <cdr:x>0.79749</cdr:x>
      <cdr:y>0.78824</cdr:y>
    </cdr:from>
    <cdr:to>
      <cdr:x>0.91343</cdr:x>
      <cdr:y>0.85998</cdr:y>
    </cdr:to>
    <cdr:sp macro="" textlink="">
      <cdr:nvSpPr>
        <cdr:cNvPr id="430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568" y="3275289"/>
          <a:ext cx="633927" cy="331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Public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0.09271</cdr:x>
      <cdr:y>0.77641</cdr:y>
    </cdr:from>
    <cdr:to>
      <cdr:x>0.20374</cdr:x>
      <cdr:y>0.84814</cdr:y>
    </cdr:to>
    <cdr:sp macro="" textlink="">
      <cdr:nvSpPr>
        <cdr:cNvPr id="4301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547" y="3619341"/>
          <a:ext cx="613506" cy="32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Family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0.20374</cdr:x>
      <cdr:y>0.78766</cdr:y>
    </cdr:from>
    <cdr:to>
      <cdr:x>0.79527</cdr:x>
      <cdr:y>0.78766</cdr:y>
    </cdr:to>
    <cdr:sp macro="" textlink="">
      <cdr:nvSpPr>
        <cdr:cNvPr id="43018" name="AutoShap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13918" y="3608684"/>
          <a:ext cx="3234101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0.20374</cdr:x>
      <cdr:y>0.19986</cdr:y>
    </cdr:from>
    <cdr:to>
      <cdr:x>0.50098</cdr:x>
      <cdr:y>0.78766</cdr:y>
    </cdr:to>
    <cdr:sp macro="" textlink="">
      <cdr:nvSpPr>
        <cdr:cNvPr id="43019" name="AutoShap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13918" y="915664"/>
          <a:ext cx="1625115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0.50098</cdr:x>
      <cdr:y>0.19986</cdr:y>
    </cdr:from>
    <cdr:to>
      <cdr:x>0.79527</cdr:x>
      <cdr:y>0.78766</cdr:y>
    </cdr:to>
    <cdr:sp macro="" textlink="">
      <cdr:nvSpPr>
        <cdr:cNvPr id="43020" name="AutoShap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39033" y="915664"/>
          <a:ext cx="1608986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0.28333</cdr:x>
      <cdr:y>0.5918</cdr:y>
    </cdr:from>
    <cdr:to>
      <cdr:x>0.69824</cdr:x>
      <cdr:y>0.59352</cdr:y>
    </cdr:to>
    <cdr:sp macro="" textlink="">
      <cdr:nvSpPr>
        <cdr:cNvPr id="4302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54964" y="2720181"/>
          <a:ext cx="2272391" cy="7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0.3784</cdr:x>
      <cdr:y>0.39571</cdr:y>
    </cdr:from>
    <cdr:to>
      <cdr:x>0.60342</cdr:x>
      <cdr:y>0.39669</cdr:y>
    </cdr:to>
    <cdr:sp macro="" textlink="">
      <cdr:nvSpPr>
        <cdr:cNvPr id="43022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75636" y="1819897"/>
          <a:ext cx="1232393" cy="44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0.39669</cdr:y>
    </cdr:from>
    <cdr:to>
      <cdr:x>0.60342</cdr:x>
      <cdr:y>0.8092</cdr:y>
    </cdr:to>
    <cdr:sp macro="" textlink="">
      <cdr:nvSpPr>
        <cdr:cNvPr id="4302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93774" y="1817445"/>
          <a:ext cx="1105334" cy="18899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0.30815</cdr:x>
      <cdr:y>0.59254</cdr:y>
    </cdr:from>
    <cdr:to>
      <cdr:x>0.40886</cdr:x>
      <cdr:y>0.8092</cdr:y>
    </cdr:to>
    <cdr:sp macro="" textlink="">
      <cdr:nvSpPr>
        <cdr:cNvPr id="43024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90850" y="2723553"/>
          <a:ext cx="551617" cy="9946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0.3656</cdr:y>
    </cdr:from>
    <cdr:to>
      <cdr:x>0.6157</cdr:x>
      <cdr:y>0.78766</cdr:y>
    </cdr:to>
    <cdr:sp macro="" textlink="">
      <cdr:nvSpPr>
        <cdr:cNvPr id="43025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00759" y="1681651"/>
          <a:ext cx="1174540" cy="19376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0.5958</cdr:x>
      <cdr:y>0.571</cdr:y>
    </cdr:from>
    <cdr:to>
      <cdr:x>0.7088</cdr:x>
      <cdr:y>0.78766</cdr:y>
    </cdr:to>
    <cdr:sp macro="" textlink="">
      <cdr:nvSpPr>
        <cdr:cNvPr id="430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66321" y="2624646"/>
          <a:ext cx="618887" cy="994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0.4079</cdr:x>
      <cdr:y>0.21208</cdr:y>
    </cdr:from>
    <cdr:to>
      <cdr:x>0.44401</cdr:x>
      <cdr:y>0.27426</cdr:y>
    </cdr:to>
    <cdr:sp macro="" textlink="">
      <cdr:nvSpPr>
        <cdr:cNvPr id="43027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20500" y="878027"/>
          <a:ext cx="196430" cy="2854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0.76852</cdr:x>
      <cdr:y>0.66626</cdr:y>
    </cdr:from>
    <cdr:to>
      <cdr:x>0.798</cdr:x>
      <cdr:y>0.72477</cdr:y>
    </cdr:to>
    <cdr:sp macro="" textlink="">
      <cdr:nvSpPr>
        <cdr:cNvPr id="43028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90175" y="3169761"/>
          <a:ext cx="203156" cy="2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0.24152</cdr:x>
      <cdr:y>0.82266</cdr:y>
    </cdr:from>
    <cdr:to>
      <cdr:x>0.30417</cdr:x>
      <cdr:y>0.82266</cdr:y>
    </cdr:to>
    <cdr:sp macro="" textlink="">
      <cdr:nvSpPr>
        <cdr:cNvPr id="43029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19053" y="3774446"/>
          <a:ext cx="3484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</cdr:x>
      <cdr:y>0.50024</cdr:y>
    </cdr:from>
    <cdr:to>
      <cdr:x>0.51327</cdr:x>
      <cdr:y>0.53623</cdr:y>
    </cdr:to>
    <cdr:sp macro="" textlink="">
      <cdr:nvSpPr>
        <cdr:cNvPr id="4303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1613" y="2299824"/>
          <a:ext cx="72651" cy="16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0.3671</cdr:x>
      <cdr:y>0.3335</cdr:y>
    </cdr:from>
    <cdr:to>
      <cdr:x>0.40788</cdr:x>
      <cdr:y>0.37512</cdr:y>
    </cdr:to>
    <cdr:sp macro="" textlink="">
      <cdr:nvSpPr>
        <cdr:cNvPr id="114711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3748" y="1546987"/>
          <a:ext cx="223337" cy="1926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TH</a:t>
          </a:r>
        </a:p>
      </cdr:txBody>
    </cdr:sp>
  </cdr:relSizeAnchor>
  <cdr:relSizeAnchor xmlns:cdr="http://schemas.openxmlformats.org/drawingml/2006/chartDrawing">
    <cdr:from>
      <cdr:x>0.62332</cdr:x>
      <cdr:y>0.52498</cdr:y>
    </cdr:from>
    <cdr:to>
      <cdr:x>0.65845</cdr:x>
      <cdr:y>0.57003</cdr:y>
    </cdr:to>
    <cdr:sp macro="" textlink="">
      <cdr:nvSpPr>
        <cdr:cNvPr id="114716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7006" y="2433364"/>
          <a:ext cx="192394" cy="208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JP</a:t>
          </a:r>
        </a:p>
      </cdr:txBody>
    </cdr:sp>
  </cdr:relSizeAnchor>
  <cdr:relSizeAnchor xmlns:cdr="http://schemas.openxmlformats.org/drawingml/2006/chartDrawing">
    <cdr:from>
      <cdr:x>0.52023</cdr:x>
      <cdr:y>0.47978</cdr:y>
    </cdr:from>
    <cdr:to>
      <cdr:x>0.58643</cdr:x>
      <cdr:y>0.53592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2305050" y="2447925"/>
          <a:ext cx="361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KR</a:t>
          </a:r>
        </a:p>
      </cdr:txBody>
    </cdr:sp>
  </cdr:relSizeAnchor>
  <cdr:relSizeAnchor xmlns:cdr="http://schemas.openxmlformats.org/drawingml/2006/chartDrawing">
    <cdr:from>
      <cdr:x>0.39721</cdr:x>
      <cdr:y>0.63617</cdr:y>
    </cdr:from>
    <cdr:to>
      <cdr:x>0.47735</cdr:x>
      <cdr:y>0.68607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171700" y="2914650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Arial" pitchFamily="34" charset="0"/>
              <a:cs typeface="Arial" pitchFamily="34" charset="0"/>
            </a:rPr>
            <a:t>TW</a:t>
          </a:r>
        </a:p>
      </cdr:txBody>
    </cdr:sp>
  </cdr:relSizeAnchor>
  <cdr:relSizeAnchor xmlns:cdr="http://schemas.openxmlformats.org/drawingml/2006/chartDrawing">
    <cdr:from>
      <cdr:x>0.47715</cdr:x>
      <cdr:y>0.25245</cdr:y>
    </cdr:from>
    <cdr:to>
      <cdr:x>0.51228</cdr:x>
      <cdr:y>0.30632</cdr:y>
    </cdr:to>
    <cdr:sp macro="" textlink="">
      <cdr:nvSpPr>
        <cdr:cNvPr id="114719" name="Text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6490" y="1171807"/>
          <a:ext cx="192393" cy="2493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PH</a:t>
          </a:r>
        </a:p>
      </cdr:txBody>
    </cdr:sp>
  </cdr:relSizeAnchor>
  <cdr:relSizeAnchor xmlns:cdr="http://schemas.openxmlformats.org/drawingml/2006/chartDrawing">
    <cdr:from>
      <cdr:x>0.66975</cdr:x>
      <cdr:y>0.63614</cdr:y>
    </cdr:from>
    <cdr:to>
      <cdr:x>0.7088</cdr:x>
      <cdr:y>0.67654</cdr:y>
    </cdr:to>
    <cdr:sp macro="" textlink="">
      <cdr:nvSpPr>
        <cdr:cNvPr id="1147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1288" y="2947962"/>
          <a:ext cx="213920" cy="187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3175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CL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0.59482</cdr:x>
      <cdr:y>0.82046</cdr:y>
    </cdr:from>
    <cdr:to>
      <cdr:x>0.64051</cdr:x>
      <cdr:y>0.86942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939" y="3769951"/>
          <a:ext cx="250246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0.22929</cdr:x>
      <cdr:y>0.571</cdr:y>
    </cdr:from>
    <cdr:to>
      <cdr:x>0.28333</cdr:x>
      <cdr:y>0.618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8975" y="2624646"/>
          <a:ext cx="295989" cy="215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0.5958</cdr:x>
      <cdr:y>0.31957</cdr:y>
    </cdr:from>
    <cdr:to>
      <cdr:x>0.65083</cdr:x>
      <cdr:y>0.35727</cdr:y>
    </cdr:to>
    <cdr:sp macro="" textlink="">
      <cdr:nvSpPr>
        <cdr:cNvPr id="430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6321" y="1470349"/>
          <a:ext cx="301371" cy="173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0.69922</cdr:x>
      <cdr:y>0.57003</cdr:y>
    </cdr:from>
    <cdr:to>
      <cdr:x>0.74492</cdr:x>
      <cdr:y>0.619</cdr:y>
    </cdr:to>
    <cdr:sp macro="" textlink="">
      <cdr:nvSpPr>
        <cdr:cNvPr id="1146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2737" y="2641924"/>
          <a:ext cx="250246" cy="226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0.39167</cdr:x>
      <cdr:y>0.82046</cdr:y>
    </cdr:from>
    <cdr:to>
      <cdr:x>0.43908</cdr:x>
      <cdr:y>0.86012</cdr:y>
    </cdr:to>
    <cdr:sp macro="" textlink="">
      <cdr:nvSpPr>
        <cdr:cNvPr id="430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8288" y="3769951"/>
          <a:ext cx="259664" cy="1820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0.32436</cdr:x>
      <cdr:y>0.37515</cdr:y>
    </cdr:from>
    <cdr:to>
      <cdr:x>0.37742</cdr:x>
      <cdr:y>0.41946</cdr:y>
    </cdr:to>
    <cdr:sp macro="" textlink="">
      <cdr:nvSpPr>
        <cdr:cNvPr id="430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9647" y="1725486"/>
          <a:ext cx="290608" cy="203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0.45062</cdr:x>
      <cdr:y>0.14257</cdr:y>
    </cdr:from>
    <cdr:to>
      <cdr:x>0.55306</cdr:x>
      <cdr:y>0.19056</cdr:y>
    </cdr:to>
    <cdr:sp macro="" textlink="">
      <cdr:nvSpPr>
        <cdr:cNvPr id="430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186" y="657733"/>
          <a:ext cx="561034" cy="220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Assets</a:t>
          </a:r>
        </a:p>
      </cdr:txBody>
    </cdr:sp>
  </cdr:relSizeAnchor>
  <cdr:relSizeAnchor xmlns:cdr="http://schemas.openxmlformats.org/drawingml/2006/chartDrawing">
    <cdr:from>
      <cdr:x>0.79749</cdr:x>
      <cdr:y>0.78824</cdr:y>
    </cdr:from>
    <cdr:to>
      <cdr:x>0.91343</cdr:x>
      <cdr:y>0.85998</cdr:y>
    </cdr:to>
    <cdr:sp macro="" textlink="">
      <cdr:nvSpPr>
        <cdr:cNvPr id="430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568" y="3275289"/>
          <a:ext cx="633927" cy="331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Public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0.09271</cdr:x>
      <cdr:y>0.77641</cdr:y>
    </cdr:from>
    <cdr:to>
      <cdr:x>0.20374</cdr:x>
      <cdr:y>0.84814</cdr:y>
    </cdr:to>
    <cdr:sp macro="" textlink="">
      <cdr:nvSpPr>
        <cdr:cNvPr id="4301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547" y="3619341"/>
          <a:ext cx="613506" cy="32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Family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0.20374</cdr:x>
      <cdr:y>0.78766</cdr:y>
    </cdr:from>
    <cdr:to>
      <cdr:x>0.79527</cdr:x>
      <cdr:y>0.78766</cdr:y>
    </cdr:to>
    <cdr:sp macro="" textlink="">
      <cdr:nvSpPr>
        <cdr:cNvPr id="43018" name="AutoShap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13918" y="3608684"/>
          <a:ext cx="3234101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0.20374</cdr:x>
      <cdr:y>0.19986</cdr:y>
    </cdr:from>
    <cdr:to>
      <cdr:x>0.50098</cdr:x>
      <cdr:y>0.78766</cdr:y>
    </cdr:to>
    <cdr:sp macro="" textlink="">
      <cdr:nvSpPr>
        <cdr:cNvPr id="43019" name="AutoShap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13918" y="915664"/>
          <a:ext cx="1625115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0.50098</cdr:x>
      <cdr:y>0.19986</cdr:y>
    </cdr:from>
    <cdr:to>
      <cdr:x>0.79527</cdr:x>
      <cdr:y>0.78766</cdr:y>
    </cdr:to>
    <cdr:sp macro="" textlink="">
      <cdr:nvSpPr>
        <cdr:cNvPr id="43020" name="AutoShap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39033" y="915664"/>
          <a:ext cx="1608986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0.28333</cdr:x>
      <cdr:y>0.5918</cdr:y>
    </cdr:from>
    <cdr:to>
      <cdr:x>0.69824</cdr:x>
      <cdr:y>0.59352</cdr:y>
    </cdr:to>
    <cdr:sp macro="" textlink="">
      <cdr:nvSpPr>
        <cdr:cNvPr id="4302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54964" y="2720181"/>
          <a:ext cx="2272391" cy="7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0.3784</cdr:x>
      <cdr:y>0.39571</cdr:y>
    </cdr:from>
    <cdr:to>
      <cdr:x>0.60342</cdr:x>
      <cdr:y>0.39669</cdr:y>
    </cdr:to>
    <cdr:sp macro="" textlink="">
      <cdr:nvSpPr>
        <cdr:cNvPr id="43022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75636" y="1819897"/>
          <a:ext cx="1232393" cy="44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0.39669</cdr:y>
    </cdr:from>
    <cdr:to>
      <cdr:x>0.60342</cdr:x>
      <cdr:y>0.8092</cdr:y>
    </cdr:to>
    <cdr:sp macro="" textlink="">
      <cdr:nvSpPr>
        <cdr:cNvPr id="4302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93774" y="1817445"/>
          <a:ext cx="1105334" cy="18899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0.30815</cdr:x>
      <cdr:y>0.59254</cdr:y>
    </cdr:from>
    <cdr:to>
      <cdr:x>0.40886</cdr:x>
      <cdr:y>0.8092</cdr:y>
    </cdr:to>
    <cdr:sp macro="" textlink="">
      <cdr:nvSpPr>
        <cdr:cNvPr id="43024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90850" y="2723553"/>
          <a:ext cx="551617" cy="9946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0.3656</cdr:y>
    </cdr:from>
    <cdr:to>
      <cdr:x>0.6157</cdr:x>
      <cdr:y>0.78766</cdr:y>
    </cdr:to>
    <cdr:sp macro="" textlink="">
      <cdr:nvSpPr>
        <cdr:cNvPr id="43025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00759" y="1681651"/>
          <a:ext cx="1174540" cy="19376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0.5958</cdr:x>
      <cdr:y>0.571</cdr:y>
    </cdr:from>
    <cdr:to>
      <cdr:x>0.7088</cdr:x>
      <cdr:y>0.78766</cdr:y>
    </cdr:to>
    <cdr:sp macro="" textlink="">
      <cdr:nvSpPr>
        <cdr:cNvPr id="430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66321" y="2624646"/>
          <a:ext cx="618887" cy="994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0.4079</cdr:x>
      <cdr:y>0.21208</cdr:y>
    </cdr:from>
    <cdr:to>
      <cdr:x>0.44401</cdr:x>
      <cdr:y>0.27426</cdr:y>
    </cdr:to>
    <cdr:sp macro="" textlink="">
      <cdr:nvSpPr>
        <cdr:cNvPr id="43027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20500" y="878027"/>
          <a:ext cx="196430" cy="2854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0.76852</cdr:x>
      <cdr:y>0.66626</cdr:y>
    </cdr:from>
    <cdr:to>
      <cdr:x>0.798</cdr:x>
      <cdr:y>0.72477</cdr:y>
    </cdr:to>
    <cdr:sp macro="" textlink="">
      <cdr:nvSpPr>
        <cdr:cNvPr id="43028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90175" y="3169761"/>
          <a:ext cx="203156" cy="2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0.24152</cdr:x>
      <cdr:y>0.82266</cdr:y>
    </cdr:from>
    <cdr:to>
      <cdr:x>0.30417</cdr:x>
      <cdr:y>0.82266</cdr:y>
    </cdr:to>
    <cdr:sp macro="" textlink="">
      <cdr:nvSpPr>
        <cdr:cNvPr id="43029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19053" y="3774446"/>
          <a:ext cx="3484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</cdr:x>
      <cdr:y>0.50024</cdr:y>
    </cdr:from>
    <cdr:to>
      <cdr:x>0.51327</cdr:x>
      <cdr:y>0.53623</cdr:y>
    </cdr:to>
    <cdr:sp macro="" textlink="">
      <cdr:nvSpPr>
        <cdr:cNvPr id="4303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1613" y="2299824"/>
          <a:ext cx="72651" cy="16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0.3671</cdr:x>
      <cdr:y>0.3335</cdr:y>
    </cdr:from>
    <cdr:to>
      <cdr:x>0.40788</cdr:x>
      <cdr:y>0.37512</cdr:y>
    </cdr:to>
    <cdr:sp macro="" textlink="">
      <cdr:nvSpPr>
        <cdr:cNvPr id="114711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3748" y="1546987"/>
          <a:ext cx="223337" cy="1926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TH</a:t>
          </a:r>
        </a:p>
      </cdr:txBody>
    </cdr:sp>
  </cdr:relSizeAnchor>
  <cdr:relSizeAnchor xmlns:cdr="http://schemas.openxmlformats.org/drawingml/2006/chartDrawing">
    <cdr:from>
      <cdr:x>0.62332</cdr:x>
      <cdr:y>0.52498</cdr:y>
    </cdr:from>
    <cdr:to>
      <cdr:x>0.65845</cdr:x>
      <cdr:y>0.57003</cdr:y>
    </cdr:to>
    <cdr:sp macro="" textlink="">
      <cdr:nvSpPr>
        <cdr:cNvPr id="114716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7006" y="2433364"/>
          <a:ext cx="192394" cy="208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JP</a:t>
          </a:r>
        </a:p>
      </cdr:txBody>
    </cdr:sp>
  </cdr:relSizeAnchor>
  <cdr:relSizeAnchor xmlns:cdr="http://schemas.openxmlformats.org/drawingml/2006/chartDrawing">
    <cdr:from>
      <cdr:x>0.52023</cdr:x>
      <cdr:y>0.47978</cdr:y>
    </cdr:from>
    <cdr:to>
      <cdr:x>0.58643</cdr:x>
      <cdr:y>0.53592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2305050" y="2447925"/>
          <a:ext cx="361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KR</a:t>
          </a:r>
        </a:p>
      </cdr:txBody>
    </cdr:sp>
  </cdr:relSizeAnchor>
  <cdr:relSizeAnchor xmlns:cdr="http://schemas.openxmlformats.org/drawingml/2006/chartDrawing">
    <cdr:from>
      <cdr:x>0.39721</cdr:x>
      <cdr:y>0.63617</cdr:y>
    </cdr:from>
    <cdr:to>
      <cdr:x>0.47735</cdr:x>
      <cdr:y>0.68607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171700" y="2914650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Arial" pitchFamily="34" charset="0"/>
              <a:cs typeface="Arial" pitchFamily="34" charset="0"/>
            </a:rPr>
            <a:t>TW</a:t>
          </a:r>
        </a:p>
      </cdr:txBody>
    </cdr:sp>
  </cdr:relSizeAnchor>
  <cdr:relSizeAnchor xmlns:cdr="http://schemas.openxmlformats.org/drawingml/2006/chartDrawing">
    <cdr:from>
      <cdr:x>0.47715</cdr:x>
      <cdr:y>0.25245</cdr:y>
    </cdr:from>
    <cdr:to>
      <cdr:x>0.51228</cdr:x>
      <cdr:y>0.30632</cdr:y>
    </cdr:to>
    <cdr:sp macro="" textlink="">
      <cdr:nvSpPr>
        <cdr:cNvPr id="114719" name="Text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6490" y="1171807"/>
          <a:ext cx="192393" cy="2493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PH</a:t>
          </a:r>
        </a:p>
      </cdr:txBody>
    </cdr:sp>
  </cdr:relSizeAnchor>
  <cdr:relSizeAnchor xmlns:cdr="http://schemas.openxmlformats.org/drawingml/2006/chartDrawing">
    <cdr:from>
      <cdr:x>0.66975</cdr:x>
      <cdr:y>0.63614</cdr:y>
    </cdr:from>
    <cdr:to>
      <cdr:x>0.7088</cdr:x>
      <cdr:y>0.67654</cdr:y>
    </cdr:to>
    <cdr:sp macro="" textlink="">
      <cdr:nvSpPr>
        <cdr:cNvPr id="1147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1288" y="2947962"/>
          <a:ext cx="213920" cy="187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3175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CL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0.54403</cdr:x>
      <cdr:y>0.82046</cdr:y>
    </cdr:from>
    <cdr:to>
      <cdr:x>0.58555</cdr:x>
      <cdr:y>0.86942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939" y="3769951"/>
          <a:ext cx="250246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0.18881</cdr:x>
      <cdr:y>0.57467</cdr:y>
    </cdr:from>
    <cdr:to>
      <cdr:x>0.23794</cdr:x>
      <cdr:y>0.62289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8975" y="2624646"/>
          <a:ext cx="295989" cy="215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0.54477</cdr:x>
      <cdr:y>0.31957</cdr:y>
    </cdr:from>
    <cdr:to>
      <cdr:x>0.59513</cdr:x>
      <cdr:y>0.35727</cdr:y>
    </cdr:to>
    <cdr:sp macro="" textlink="">
      <cdr:nvSpPr>
        <cdr:cNvPr id="430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6321" y="1470349"/>
          <a:ext cx="301371" cy="173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0.63904</cdr:x>
      <cdr:y>0.57002</cdr:y>
    </cdr:from>
    <cdr:to>
      <cdr:x>0.68055</cdr:x>
      <cdr:y>0.61898</cdr:y>
    </cdr:to>
    <cdr:sp macro="" textlink="">
      <cdr:nvSpPr>
        <cdr:cNvPr id="1146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3112" y="2620150"/>
          <a:ext cx="227374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0.35904</cdr:x>
      <cdr:y>0.82046</cdr:y>
    </cdr:from>
    <cdr:to>
      <cdr:x>0.40228</cdr:x>
      <cdr:y>0.86012</cdr:y>
    </cdr:to>
    <cdr:sp macro="" textlink="">
      <cdr:nvSpPr>
        <cdr:cNvPr id="430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8288" y="3769951"/>
          <a:ext cx="259664" cy="1820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0.29762</cdr:x>
      <cdr:y>0.37515</cdr:y>
    </cdr:from>
    <cdr:to>
      <cdr:x>0.34601</cdr:x>
      <cdr:y>0.41946</cdr:y>
    </cdr:to>
    <cdr:sp macro="" textlink="">
      <cdr:nvSpPr>
        <cdr:cNvPr id="430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9647" y="1725486"/>
          <a:ext cx="290608" cy="203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0.41259</cdr:x>
      <cdr:y>0.14257</cdr:y>
    </cdr:from>
    <cdr:to>
      <cdr:x>0.50595</cdr:x>
      <cdr:y>0.19056</cdr:y>
    </cdr:to>
    <cdr:sp macro="" textlink="">
      <cdr:nvSpPr>
        <cdr:cNvPr id="430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186" y="657733"/>
          <a:ext cx="561034" cy="220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Assets</a:t>
          </a:r>
        </a:p>
      </cdr:txBody>
    </cdr:sp>
  </cdr:relSizeAnchor>
  <cdr:relSizeAnchor xmlns:cdr="http://schemas.openxmlformats.org/drawingml/2006/chartDrawing">
    <cdr:from>
      <cdr:x>0.72854</cdr:x>
      <cdr:y>0.78823</cdr:y>
    </cdr:from>
    <cdr:to>
      <cdr:x>0.83393</cdr:x>
      <cdr:y>0.85972</cdr:y>
    </cdr:to>
    <cdr:sp macro="" textlink="">
      <cdr:nvSpPr>
        <cdr:cNvPr id="430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568" y="3275289"/>
          <a:ext cx="633927" cy="331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Labor income</a:t>
          </a:r>
        </a:p>
      </cdr:txBody>
    </cdr:sp>
  </cdr:relSizeAnchor>
  <cdr:relSizeAnchor xmlns:cdr="http://schemas.openxmlformats.org/drawingml/2006/chartDrawing">
    <cdr:from>
      <cdr:x>0.08682</cdr:x>
      <cdr:y>0.77642</cdr:y>
    </cdr:from>
    <cdr:to>
      <cdr:x>0.18779</cdr:x>
      <cdr:y>0.8479</cdr:y>
    </cdr:to>
    <cdr:sp macro="" textlink="">
      <cdr:nvSpPr>
        <cdr:cNvPr id="4301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547" y="3619341"/>
          <a:ext cx="613506" cy="32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0.18779</cdr:x>
      <cdr:y>0.78766</cdr:y>
    </cdr:from>
    <cdr:to>
      <cdr:x>0.72633</cdr:x>
      <cdr:y>0.78766</cdr:y>
    </cdr:to>
    <cdr:sp macro="" textlink="">
      <cdr:nvSpPr>
        <cdr:cNvPr id="43018" name="AutoShap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13918" y="3608684"/>
          <a:ext cx="3234101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0.18779</cdr:x>
      <cdr:y>0.19986</cdr:y>
    </cdr:from>
    <cdr:to>
      <cdr:x>0.45853</cdr:x>
      <cdr:y>0.78766</cdr:y>
    </cdr:to>
    <cdr:sp macro="" textlink="">
      <cdr:nvSpPr>
        <cdr:cNvPr id="43019" name="AutoShap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13918" y="915664"/>
          <a:ext cx="1625115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0.45853</cdr:x>
      <cdr:y>0.19986</cdr:y>
    </cdr:from>
    <cdr:to>
      <cdr:x>0.72633</cdr:x>
      <cdr:y>0.78766</cdr:y>
    </cdr:to>
    <cdr:sp macro="" textlink="">
      <cdr:nvSpPr>
        <cdr:cNvPr id="43020" name="AutoShap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39033" y="915664"/>
          <a:ext cx="1608986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0.26027</cdr:x>
      <cdr:y>0.5918</cdr:y>
    </cdr:from>
    <cdr:to>
      <cdr:x>0.63813</cdr:x>
      <cdr:y>0.59352</cdr:y>
    </cdr:to>
    <cdr:sp macro="" textlink="">
      <cdr:nvSpPr>
        <cdr:cNvPr id="4302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54964" y="2720181"/>
          <a:ext cx="2272391" cy="7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0.34699</cdr:x>
      <cdr:y>0.39571</cdr:y>
    </cdr:from>
    <cdr:to>
      <cdr:x>0.5519</cdr:x>
      <cdr:y>0.39669</cdr:y>
    </cdr:to>
    <cdr:sp macro="" textlink="">
      <cdr:nvSpPr>
        <cdr:cNvPr id="43022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75636" y="1819897"/>
          <a:ext cx="1232393" cy="44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0.36764</cdr:x>
      <cdr:y>0.39669</cdr:y>
    </cdr:from>
    <cdr:to>
      <cdr:x>0.5519</cdr:x>
      <cdr:y>0.8092</cdr:y>
    </cdr:to>
    <cdr:sp macro="" textlink="">
      <cdr:nvSpPr>
        <cdr:cNvPr id="4302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93774" y="1817445"/>
          <a:ext cx="1105334" cy="18899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0.28288</cdr:x>
      <cdr:y>0.59254</cdr:y>
    </cdr:from>
    <cdr:to>
      <cdr:x>0.37451</cdr:x>
      <cdr:y>0.8092</cdr:y>
    </cdr:to>
    <cdr:sp macro="" textlink="">
      <cdr:nvSpPr>
        <cdr:cNvPr id="43024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90850" y="2723553"/>
          <a:ext cx="551617" cy="9946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0.36764</cdr:x>
      <cdr:y>0.3656</cdr:y>
    </cdr:from>
    <cdr:to>
      <cdr:x>0.56295</cdr:x>
      <cdr:y>0.78766</cdr:y>
    </cdr:to>
    <cdr:sp macro="" textlink="">
      <cdr:nvSpPr>
        <cdr:cNvPr id="43025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00759" y="1681651"/>
          <a:ext cx="1174540" cy="19376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0.54477</cdr:x>
      <cdr:y>0.571</cdr:y>
    </cdr:from>
    <cdr:to>
      <cdr:x>0.64771</cdr:x>
      <cdr:y>0.78766</cdr:y>
    </cdr:to>
    <cdr:sp macro="" textlink="">
      <cdr:nvSpPr>
        <cdr:cNvPr id="430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66321" y="2624646"/>
          <a:ext cx="618887" cy="994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0.37379</cdr:x>
      <cdr:y>0.21207</cdr:y>
    </cdr:from>
    <cdr:to>
      <cdr:x>0.40647</cdr:x>
      <cdr:y>0.27425</cdr:y>
    </cdr:to>
    <cdr:sp macro="" textlink="">
      <cdr:nvSpPr>
        <cdr:cNvPr id="43027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20500" y="878027"/>
          <a:ext cx="196430" cy="2854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0.70227</cdr:x>
      <cdr:y>0.66626</cdr:y>
    </cdr:from>
    <cdr:to>
      <cdr:x>0.72906</cdr:x>
      <cdr:y>0.72453</cdr:y>
    </cdr:to>
    <cdr:sp macro="" textlink="">
      <cdr:nvSpPr>
        <cdr:cNvPr id="43028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90175" y="3169761"/>
          <a:ext cx="203156" cy="2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0.22239</cdr:x>
      <cdr:y>0.82242</cdr:y>
    </cdr:from>
    <cdr:to>
      <cdr:x>0.27939</cdr:x>
      <cdr:y>0.82242</cdr:y>
    </cdr:to>
    <cdr:sp macro="" textlink="">
      <cdr:nvSpPr>
        <cdr:cNvPr id="43029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19053" y="3774446"/>
          <a:ext cx="3484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0.45755</cdr:x>
      <cdr:y>0.50024</cdr:y>
    </cdr:from>
    <cdr:to>
      <cdr:x>0.4696</cdr:x>
      <cdr:y>0.53623</cdr:y>
    </cdr:to>
    <cdr:sp macro="" textlink="">
      <cdr:nvSpPr>
        <cdr:cNvPr id="4303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1613" y="2299824"/>
          <a:ext cx="72651" cy="16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0.30446</cdr:x>
      <cdr:y>0.55876</cdr:y>
    </cdr:from>
    <cdr:to>
      <cdr:x>0.3364</cdr:x>
      <cdr:y>0.60307</cdr:y>
    </cdr:to>
    <cdr:sp macro="" textlink="">
      <cdr:nvSpPr>
        <cdr:cNvPr id="114716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0669" y="2568448"/>
          <a:ext cx="174903" cy="203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JP</a:t>
          </a:r>
        </a:p>
      </cdr:txBody>
    </cdr:sp>
  </cdr:relSizeAnchor>
  <cdr:relSizeAnchor xmlns:cdr="http://schemas.openxmlformats.org/drawingml/2006/chartDrawing">
    <cdr:from>
      <cdr:x>0.37373</cdr:x>
      <cdr:y>0.5803</cdr:y>
    </cdr:from>
    <cdr:to>
      <cdr:x>0.42802</cdr:x>
      <cdr:y>0.62363</cdr:y>
    </cdr:to>
    <cdr:sp macro="" textlink="">
      <cdr:nvSpPr>
        <cdr:cNvPr id="114717" name="Text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50074" y="2667356"/>
          <a:ext cx="297334" cy="1989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KR</a:t>
          </a:r>
        </a:p>
      </cdr:txBody>
    </cdr:sp>
  </cdr:relSizeAnchor>
  <cdr:relSizeAnchor xmlns:cdr="http://schemas.openxmlformats.org/drawingml/2006/chartDrawing">
    <cdr:from>
      <cdr:x>0.2794</cdr:x>
      <cdr:y>0.66623</cdr:y>
    </cdr:from>
    <cdr:to>
      <cdr:x>0.32166</cdr:x>
      <cdr:y>0.70564</cdr:y>
    </cdr:to>
    <cdr:sp macro="" textlink="">
      <cdr:nvSpPr>
        <cdr:cNvPr id="114718" name="Text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3438" y="3061862"/>
          <a:ext cx="231410" cy="1809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TW</a:t>
          </a:r>
        </a:p>
      </cdr:txBody>
    </cdr:sp>
  </cdr:relSizeAnchor>
  <cdr:relSizeAnchor xmlns:cdr="http://schemas.openxmlformats.org/drawingml/2006/chartDrawing">
    <cdr:from>
      <cdr:x>0.46954</cdr:x>
      <cdr:y>0.48139</cdr:y>
    </cdr:from>
    <cdr:to>
      <cdr:x>0.52407</cdr:x>
      <cdr:y>0.51738</cdr:y>
    </cdr:to>
    <cdr:sp macro="" textlink="">
      <cdr:nvSpPr>
        <cdr:cNvPr id="114719" name="Text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4782" y="2213280"/>
          <a:ext cx="298680" cy="165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PH</a:t>
          </a:r>
        </a:p>
      </cdr:txBody>
    </cdr:sp>
  </cdr:relSizeAnchor>
  <cdr:relSizeAnchor xmlns:cdr="http://schemas.openxmlformats.org/drawingml/2006/chartDrawing">
    <cdr:from>
      <cdr:x>0.31232</cdr:x>
      <cdr:y>0.72449</cdr:y>
    </cdr:from>
    <cdr:to>
      <cdr:x>0.3477</cdr:x>
      <cdr:y>0.76489</cdr:y>
    </cdr:to>
    <cdr:sp macro="" textlink="">
      <cdr:nvSpPr>
        <cdr:cNvPr id="1147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3722" y="3329362"/>
          <a:ext cx="193739" cy="1854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3175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CL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5E12-1B84-4D46-B86F-8419B71EF4C2}" type="datetimeFigureOut">
              <a:rPr lang="en-US" smtClean="0"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A50E-F32D-4125-9029-981940C1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41E1-7F5A-4AC5-863A-B9DF22122022}" type="datetime1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342E-B801-4159-ACA3-4A3FE18514E7}" type="datetime1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8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9B53-F5BB-4AAC-ABAF-4B9AE0F7A48C}" type="datetime1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9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4B2-5D5E-4FE6-8CE3-F72B8F2A2E3E}" type="datetime1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1C74-E020-41B5-8401-FE0C4579ECF6}" type="datetime1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E6F1-724D-4DEA-A8FA-8A4C50574CA2}" type="datetime1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F641-CA8A-4632-BF09-2E47C8286CE2}" type="datetime1">
              <a:rPr lang="en-US" smtClean="0"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A7B9-33CF-4F18-AF04-9E53BA5972D5}" type="datetime1">
              <a:rPr lang="en-US" smtClean="0"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92AD-2788-4911-ADA4-A4B633700306}" type="datetime1">
              <a:rPr lang="en-US" smtClean="0"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E961-28C1-4B77-911E-262388EC64B8}" type="datetime1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370-B282-4D00-85B2-93751816BE34}" type="datetime1">
              <a:rPr lang="en-US" smtClean="0"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E362F-E6BC-473E-A1F7-0959B0B75634}" type="datetime1">
              <a:rPr lang="en-US" smtClean="0"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90CE-9936-48AD-9998-32B0D193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aging and intergenerational </a:t>
            </a:r>
            <a:br>
              <a:rPr lang="en-US" dirty="0"/>
            </a:br>
            <a:r>
              <a:rPr lang="en-US" dirty="0" smtClean="0"/>
              <a:t> transfers: </a:t>
            </a:r>
            <a:r>
              <a:rPr lang="en-US" dirty="0"/>
              <a:t>a global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133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Ronald Lee, University of California,  Berkeley</a:t>
            </a:r>
          </a:p>
          <a:p>
            <a:r>
              <a:rPr lang="en-US" sz="2400" dirty="0" smtClean="0"/>
              <a:t>Sept 26, 2011</a:t>
            </a:r>
          </a:p>
          <a:p>
            <a:r>
              <a:rPr lang="en-US" sz="2400" dirty="0" smtClean="0"/>
              <a:t>University of Pennsylvania, Population Studies Center</a:t>
            </a:r>
          </a:p>
          <a:p>
            <a:r>
              <a:rPr lang="en-US" sz="2400" dirty="0" smtClean="0"/>
              <a:t>My research funded by NIA R37 AG025247. </a:t>
            </a:r>
          </a:p>
          <a:p>
            <a:r>
              <a:rPr lang="en-US" sz="2400" dirty="0" smtClean="0"/>
              <a:t>I am grateful to NTA country team members, Andy Mason, and Gretchen </a:t>
            </a:r>
            <a:r>
              <a:rPr lang="en-US" sz="2400" dirty="0" err="1" smtClean="0"/>
              <a:t>Donehower</a:t>
            </a:r>
            <a:r>
              <a:rPr lang="en-US" sz="2400" dirty="0" smtClean="0"/>
              <a:t> for practically everything. Other NTA funding: </a:t>
            </a:r>
            <a:r>
              <a:rPr lang="en-US" sz="2400" dirty="0"/>
              <a:t>IDRC, </a:t>
            </a:r>
            <a:r>
              <a:rPr lang="en-US" sz="2400" dirty="0" smtClean="0"/>
              <a:t>UNFPA, EWC, CEDA</a:t>
            </a:r>
            <a:r>
              <a:rPr lang="en-US" sz="2400" dirty="0"/>
              <a:t>, </a:t>
            </a:r>
            <a:r>
              <a:rPr lang="en-US" sz="2400" dirty="0" smtClean="0"/>
              <a:t>UNPD, 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88925"/>
            <a:ext cx="8662987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52600" y="50292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11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88925"/>
            <a:ext cx="8662987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52600" y="50292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410200" y="1600200"/>
            <a:ext cx="2286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12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88925"/>
            <a:ext cx="8662987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52600" y="50292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410200" y="1600200"/>
            <a:ext cx="2286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553200" y="4495800"/>
            <a:ext cx="7620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88925"/>
            <a:ext cx="8662987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95400" y="35814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5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88925"/>
            <a:ext cx="8662987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95400" y="35814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43800" y="2209800"/>
            <a:ext cx="5334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US consumption (private plus public in-kind transfers), </a:t>
            </a:r>
            <a:r>
              <a:rPr lang="en-US" sz="2400" dirty="0">
                <a:solidFill>
                  <a:prstClr val="black"/>
                </a:solidFill>
              </a:rPr>
              <a:t>1960, 1981 and </a:t>
            </a:r>
            <a:r>
              <a:rPr lang="en-US" sz="2400" dirty="0" smtClean="0">
                <a:solidFill>
                  <a:prstClr val="black"/>
                </a:solidFill>
              </a:rPr>
              <a:t>2007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(Ratio to average labor income ages 30-49).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9E1A-E8E4-4D5C-837A-3CCF1C926E87}" type="slidenum">
              <a:rPr lang="en-US" smtClean="0"/>
              <a:t>15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1" y="2057400"/>
            <a:ext cx="8899549" cy="32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715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US National Transfer Accounts, Lee and </a:t>
            </a:r>
            <a:r>
              <a:rPr lang="en-US" dirty="0" err="1" smtClean="0"/>
              <a:t>Donehower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Aggregate (population weighted) age specific consumption and labor income for Nigeria, 2003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 &amp; Andrew Mason 2011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625566"/>
              </p:ext>
            </p:extLst>
          </p:nvPr>
        </p:nvGraphicFramePr>
        <p:xfrm>
          <a:off x="914400" y="1524000"/>
          <a:ext cx="7010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Economic Lifecycle of Germany 2003</a:t>
            </a:r>
            <a:br>
              <a:rPr lang="en-US" sz="4000" dirty="0" smtClean="0"/>
            </a:br>
            <a:r>
              <a:rPr lang="en-US" sz="4000" dirty="0" smtClean="0"/>
              <a:t>Aggregate flows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 &amp; Andrew Mason 2011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011548"/>
              </p:ext>
            </p:extLst>
          </p:nvPr>
        </p:nvGraphicFramePr>
        <p:xfrm>
          <a:off x="1219200" y="1524000"/>
          <a:ext cx="6705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9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 transition and changing support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Fertility is high, mortality begins to decline, the growth rate and proportion of children rises. </a:t>
            </a:r>
          </a:p>
          <a:p>
            <a:pPr marL="514350" indent="-514350">
              <a:buAutoNum type="arabicParenR"/>
            </a:pPr>
            <a:r>
              <a:rPr lang="en-US" dirty="0" smtClean="0"/>
              <a:t>Fertility begins to decline (maybe 50 years later), mort continues to decline. The proportion of children declines. “Dividend phase”. </a:t>
            </a:r>
          </a:p>
          <a:p>
            <a:pPr marL="514350" indent="-514350">
              <a:buAutoNum type="arabicParenR"/>
            </a:pPr>
            <a:r>
              <a:rPr lang="en-US" dirty="0" smtClean="0"/>
              <a:t>Fertility stabilizes at low level, mortality continues to decline, population aging begins.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D077-D040-4A3F-8A49-2FE71CD43603}" type="slidenum">
              <a:rPr lang="en-US"/>
              <a:pPr/>
              <a:t>19</a:t>
            </a:fld>
            <a:endParaRPr lang="en-US"/>
          </a:p>
        </p:txBody>
      </p:sp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Support ratios show changes in labor income per consumer, based on current age profiles</a:t>
            </a:r>
            <a:endParaRPr lang="en-US" sz="3200" dirty="0"/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Multiply age profiles by </a:t>
            </a:r>
            <a:r>
              <a:rPr lang="en-US" dirty="0"/>
              <a:t>past or projected population age distributions to find hypothetical total labor income and </a:t>
            </a:r>
            <a:r>
              <a:rPr lang="en-US" dirty="0" smtClean="0"/>
              <a:t>consumption.</a:t>
            </a:r>
          </a:p>
          <a:p>
            <a:r>
              <a:rPr lang="en-US" dirty="0" smtClean="0"/>
              <a:t>Support ratio = total hypothetical labor income/total hypothetical consumption for each year.</a:t>
            </a:r>
          </a:p>
          <a:p>
            <a:r>
              <a:rPr lang="en-US" dirty="0" smtClean="0"/>
              <a:t>Under some assumptions, consumption per capita will be proportional to this support ratio.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65532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We are inherently social, and are sustained not only by our own efforts, but also by transfers from those of others who support us directly or indirectly</a:t>
            </a:r>
            <a:r>
              <a:rPr lang="en-US" sz="2000" i="1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 humans </a:t>
            </a:r>
            <a:r>
              <a:rPr lang="en-US" b="1" dirty="0"/>
              <a:t>could not </a:t>
            </a:r>
            <a:r>
              <a:rPr lang="en-US" dirty="0"/>
              <a:t>make it through life alone and </a:t>
            </a:r>
            <a:r>
              <a:rPr lang="en-US" b="1" dirty="0"/>
              <a:t>unaided</a:t>
            </a:r>
            <a:r>
              <a:rPr lang="en-US" dirty="0"/>
              <a:t>. Yes, we work and support ourselves and accumulate assets for old age.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before we are old enough to work, it is </a:t>
            </a:r>
            <a:r>
              <a:rPr lang="en-US" b="1" dirty="0"/>
              <a:t>our parents </a:t>
            </a:r>
            <a:r>
              <a:rPr lang="en-US" dirty="0"/>
              <a:t>who provide for us out of their earnings.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as the life cycle stage of old age expands, we rely more and more </a:t>
            </a:r>
            <a:r>
              <a:rPr lang="en-US" dirty="0" err="1" smtClean="0"/>
              <a:t>famiuly</a:t>
            </a:r>
            <a:r>
              <a:rPr lang="en-US" dirty="0" smtClean="0"/>
              <a:t> or on </a:t>
            </a:r>
            <a:r>
              <a:rPr lang="en-US" b="1" dirty="0"/>
              <a:t>tax payers </a:t>
            </a:r>
            <a:r>
              <a:rPr lang="en-US" dirty="0"/>
              <a:t>to support us through </a:t>
            </a:r>
            <a:r>
              <a:rPr lang="en-US" b="1" dirty="0"/>
              <a:t>government programs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Humans </a:t>
            </a:r>
            <a:r>
              <a:rPr lang="en-US" dirty="0"/>
              <a:t>are </a:t>
            </a:r>
            <a:r>
              <a:rPr lang="en-US" b="1" dirty="0"/>
              <a:t>inherently social</a:t>
            </a:r>
            <a:r>
              <a:rPr lang="en-US" dirty="0"/>
              <a:t>, and are linked together both through private relationships and through public programs. </a:t>
            </a:r>
            <a:endParaRPr lang="en-US" dirty="0" smtClean="0"/>
          </a:p>
          <a:p>
            <a:pPr lvl="1"/>
            <a:r>
              <a:rPr lang="en-US" dirty="0" smtClean="0"/>
              <a:t>Often </a:t>
            </a:r>
            <a:r>
              <a:rPr lang="en-US" dirty="0"/>
              <a:t>these </a:t>
            </a:r>
            <a:r>
              <a:rPr lang="en-US" b="1" dirty="0"/>
              <a:t>links</a:t>
            </a:r>
            <a:r>
              <a:rPr lang="en-US" dirty="0"/>
              <a:t> take the form of </a:t>
            </a:r>
            <a:r>
              <a:rPr lang="en-US" b="1" dirty="0"/>
              <a:t>intergenerational transfers </a:t>
            </a:r>
            <a:r>
              <a:rPr lang="en-US" dirty="0"/>
              <a:t>– flows of income from one generation to another that do not pass through the </a:t>
            </a:r>
            <a:r>
              <a:rPr lang="en-US" dirty="0" smtClean="0"/>
              <a:t>market and are something like gifts. </a:t>
            </a:r>
          </a:p>
          <a:p>
            <a:r>
              <a:rPr lang="en-US" dirty="0" smtClean="0"/>
              <a:t>In fact, at each age we make up the gap between our labor income and our consumption in one of </a:t>
            </a:r>
            <a:r>
              <a:rPr lang="en-US" b="1" dirty="0" smtClean="0"/>
              <a:t>three way</a:t>
            </a:r>
            <a:r>
              <a:rPr lang="en-US" dirty="0" smtClean="0"/>
              <a:t>s: </a:t>
            </a:r>
          </a:p>
          <a:p>
            <a:pPr lvl="1"/>
            <a:r>
              <a:rPr lang="en-US" b="1" dirty="0" smtClean="0"/>
              <a:t>assets</a:t>
            </a:r>
            <a:r>
              <a:rPr lang="en-US" dirty="0" smtClean="0"/>
              <a:t>, including homes, equities, and credit markets; </a:t>
            </a:r>
          </a:p>
          <a:p>
            <a:pPr lvl="1"/>
            <a:r>
              <a:rPr lang="en-US" b="1" dirty="0" smtClean="0"/>
              <a:t>public transfers</a:t>
            </a:r>
            <a:r>
              <a:rPr lang="en-US" dirty="0" smtClean="0"/>
              <a:t>, including pensions, education, and health care;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b="1" dirty="0" smtClean="0"/>
              <a:t>private transfers </a:t>
            </a:r>
            <a:r>
              <a:rPr lang="en-US" dirty="0" smtClean="0"/>
              <a:t>to rear our children or support our parents or receive support from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70834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0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70834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667000" y="19050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18288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58000" y="19050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19400" y="1905000"/>
            <a:ext cx="185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= .7%/</a:t>
            </a:r>
            <a:r>
              <a:rPr lang="en-US" dirty="0" err="1" smtClean="0"/>
              <a:t>yr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2189" y="190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Decrease = -.4%/</a:t>
            </a:r>
            <a:r>
              <a:rPr lang="en-US" dirty="0" err="1" smtClean="0"/>
              <a:t>yr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8862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Contrast = 1.1%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Support ratios based on the average poor country profiles and UN 2010 revision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22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599"/>
            <a:ext cx="668178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06166"/>
              </p:ext>
            </p:extLst>
          </p:nvPr>
        </p:nvGraphicFramePr>
        <p:xfrm>
          <a:off x="609600" y="5652047"/>
          <a:ext cx="5334000" cy="960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788"/>
                <a:gridCol w="1095060"/>
                <a:gridCol w="847788"/>
                <a:gridCol w="847788"/>
                <a:gridCol w="847788"/>
                <a:gridCol w="847788"/>
              </a:tblGrid>
              <a:tr h="201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Annual % Rate </a:t>
                      </a:r>
                      <a:r>
                        <a:rPr lang="en-US" sz="1400" u="none" strike="noStrike" dirty="0">
                          <a:effectLst/>
                        </a:rPr>
                        <a:t>of change of support ratio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Nigeria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Costa Rica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15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Trough to Peak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15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Peak to 2100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              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Support ratios based on the average </a:t>
            </a:r>
            <a:r>
              <a:rPr lang="en-US" sz="2800" dirty="0" smtClean="0"/>
              <a:t>rich country </a:t>
            </a:r>
            <a:r>
              <a:rPr lang="en-US" sz="2800" dirty="0"/>
              <a:t>profiles and UN 2010 revision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23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00200"/>
            <a:ext cx="668178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90997"/>
              </p:ext>
            </p:extLst>
          </p:nvPr>
        </p:nvGraphicFramePr>
        <p:xfrm>
          <a:off x="152400" y="5791200"/>
          <a:ext cx="4572000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000"/>
                <a:gridCol w="864000"/>
                <a:gridCol w="864000"/>
                <a:gridCol w="864000"/>
                <a:gridCol w="864000"/>
              </a:tblGrid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Rate of change of support </a:t>
                      </a:r>
                      <a:r>
                        <a:rPr lang="en-US" sz="1600" u="none" strike="noStrike" dirty="0" smtClean="0">
                          <a:effectLst/>
                        </a:rPr>
                        <a:t>ratio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Germany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Japan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Spain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2010 to 2050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from support ratios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i="1" dirty="0"/>
              <a:t>Other things equal</a:t>
            </a:r>
            <a:r>
              <a:rPr lang="en-US" dirty="0"/>
              <a:t>, population aging will lead to a substantial decline in consumption relative to current levels.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/>
              <a:t>But will other things be equal? </a:t>
            </a:r>
            <a:endParaRPr lang="en-US" dirty="0" smtClean="0"/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 smtClean="0"/>
              <a:t>The </a:t>
            </a:r>
            <a:r>
              <a:rPr lang="en-US" dirty="0"/>
              <a:t>same forces that reduce the support ratio </a:t>
            </a:r>
            <a:r>
              <a:rPr lang="en-US" dirty="0" smtClean="0"/>
              <a:t>may also </a:t>
            </a:r>
            <a:r>
              <a:rPr lang="en-US" dirty="0"/>
              <a:t>promote investment in </a:t>
            </a:r>
            <a:r>
              <a:rPr lang="en-US" b="1" dirty="0"/>
              <a:t>capital</a:t>
            </a:r>
            <a:r>
              <a:rPr lang="en-US" dirty="0"/>
              <a:t> and </a:t>
            </a:r>
            <a:r>
              <a:rPr lang="en-US" b="1" dirty="0"/>
              <a:t>human capital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 smtClean="0"/>
              <a:t>Outcome depends on how old age consumption is funded, extent of reliance on assets </a:t>
            </a:r>
            <a:r>
              <a:rPr lang="en-US" dirty="0" err="1" smtClean="0"/>
              <a:t>vs</a:t>
            </a:r>
            <a:r>
              <a:rPr lang="en-US" dirty="0" smtClean="0"/>
              <a:t> transfers.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BCBF-E463-4638-AA7A-BBA60E0561B6}" type="slidenum">
              <a:rPr lang="en-US"/>
              <a:pPr/>
              <a:t>25</a:t>
            </a:fld>
            <a:endParaRPr lang="en-US"/>
          </a:p>
        </p:txBody>
      </p:sp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Investment </a:t>
            </a:r>
            <a:r>
              <a:rPr lang="en-US" dirty="0"/>
              <a:t>in human </a:t>
            </a:r>
            <a:r>
              <a:rPr lang="en-US" dirty="0" smtClean="0"/>
              <a:t>capital may also offset declining support ratios</a:t>
            </a:r>
            <a:endParaRPr lang="en-US" dirty="0"/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Population aging is caused mainly by low fertility.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Quantity-Quality theory in economics suggests that low fertility is associated with more investment in human capital.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NTA </a:t>
            </a:r>
            <a:r>
              <a:rPr lang="en-US" dirty="0"/>
              <a:t>synthetic cohort </a:t>
            </a:r>
            <a:r>
              <a:rPr lang="en-US" dirty="0" smtClean="0"/>
              <a:t>measure of human capital investment: Sum </a:t>
            </a:r>
            <a:r>
              <a:rPr lang="en-US" dirty="0"/>
              <a:t>of </a:t>
            </a:r>
            <a:r>
              <a:rPr lang="en-US" dirty="0" smtClean="0"/>
              <a:t>spending </a:t>
            </a:r>
            <a:r>
              <a:rPr lang="en-US" dirty="0"/>
              <a:t>on health and education per child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 ages 0 to 17 for health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Ages 0-26 for education</a:t>
            </a:r>
          </a:p>
          <a:p>
            <a:pPr>
              <a:lnSpc>
                <a:spcPct val="90000"/>
              </a:lnSpc>
            </a:pPr>
            <a:r>
              <a:rPr lang="en-US" dirty="0"/>
              <a:t>Do for both public and private spending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Divided by average labor income to standardize</a:t>
            </a:r>
          </a:p>
        </p:txBody>
      </p:sp>
    </p:spTree>
    <p:extLst>
      <p:ext uri="{BB962C8B-B14F-4D97-AF65-F5344CB8AC3E}">
        <p14:creationId xmlns:p14="http://schemas.microsoft.com/office/powerpoint/2010/main" val="3688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Fertility and pubic plus private human-capital investment per child (relative to labor income)</a:t>
            </a:r>
            <a:endParaRPr lang="en-US" sz="2000" dirty="0">
              <a:latin typeface="Arial" charset="0"/>
              <a:cs typeface="Arial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16804498"/>
              </p:ext>
            </p:extLst>
          </p:nvPr>
        </p:nvGraphicFramePr>
        <p:xfrm>
          <a:off x="457200" y="6858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Ronald Lee and Andrew Mason, 9/19/2011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7E1-3365-4167-AC4A-DD269D3E378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Time Series Relationship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 and Andrew Mason, 9/19/2011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560-3D1C-4FC0-A2F2-555117085700}" type="slidenum">
              <a:rPr lang="en-US" smtClean="0"/>
              <a:t>27</a:t>
            </a:fld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60475"/>
            <a:ext cx="54102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04800" y="1828800"/>
            <a:ext cx="2438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u="sng" dirty="0"/>
              <a:t>Estimated elasticities</a:t>
            </a:r>
          </a:p>
          <a:p>
            <a:r>
              <a:rPr lang="en-US" dirty="0"/>
              <a:t>Japan               -1.46</a:t>
            </a:r>
          </a:p>
          <a:p>
            <a:r>
              <a:rPr lang="en-US" dirty="0"/>
              <a:t>Taiwan             -1.40</a:t>
            </a:r>
          </a:p>
          <a:p>
            <a:r>
              <a:rPr lang="en-US" dirty="0"/>
              <a:t>United States   -0.72</a:t>
            </a:r>
          </a:p>
        </p:txBody>
      </p:sp>
    </p:spTree>
    <p:extLst>
      <p:ext uri="{BB962C8B-B14F-4D97-AF65-F5344CB8AC3E}">
        <p14:creationId xmlns:p14="http://schemas.microsoft.com/office/powerpoint/2010/main" val="13026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transfers are estimated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</a:t>
            </a:r>
            <a:r>
              <a:rPr lang="en-US" b="1" dirty="0" smtClean="0"/>
              <a:t>intra</a:t>
            </a:r>
            <a:r>
              <a:rPr lang="en-US" dirty="0" smtClean="0"/>
              <a:t>household transfers at each age in each household are the difference between income received (labor income, asset income and public transfers) and consumption. </a:t>
            </a:r>
          </a:p>
          <a:p>
            <a:r>
              <a:rPr lang="en-US" dirty="0" smtClean="0"/>
              <a:t>Net </a:t>
            </a:r>
            <a:r>
              <a:rPr lang="en-US" b="1" dirty="0" smtClean="0"/>
              <a:t>inter</a:t>
            </a:r>
            <a:r>
              <a:rPr lang="en-US" dirty="0" smtClean="0"/>
              <a:t>household transfers are estimated from direct survey questions.</a:t>
            </a:r>
          </a:p>
          <a:p>
            <a:r>
              <a:rPr lang="en-US" dirty="0" smtClean="0"/>
              <a:t>Currently bequests at death are not included! A very important omission, to be remedied.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Data for US  </a:t>
            </a:r>
            <a:r>
              <a:rPr lang="en-US" sz="1800" dirty="0"/>
              <a:t>(2003</a:t>
            </a:r>
            <a:r>
              <a:rPr lang="en-US" sz="1800" dirty="0" smtClean="0"/>
              <a:t>), per capita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dirty="0" smtClean="0"/>
              <a:t>“life cycle deficit” is consumption – labor income. </a:t>
            </a:r>
            <a:br>
              <a:rPr lang="en-US" sz="1800" dirty="0" smtClean="0"/>
            </a:br>
            <a:r>
              <a:rPr lang="en-US" sz="1800" dirty="0" smtClean="0"/>
              <a:t>	Net Private transfers is intra + inter household</a:t>
            </a:r>
            <a:br>
              <a:rPr lang="en-US" sz="1800" dirty="0" smtClean="0"/>
            </a:br>
            <a:r>
              <a:rPr lang="en-US" sz="1800" dirty="0" smtClean="0"/>
              <a:t>	Net pub transfers is benefits received – taxes paid </a:t>
            </a:r>
            <a:br>
              <a:rPr lang="en-US" sz="1800" dirty="0" smtClean="0"/>
            </a:br>
            <a:r>
              <a:rPr lang="en-US" sz="1800" dirty="0" smtClean="0"/>
              <a:t>	ABR=Asset Income – Saving=asset income consumed or transferred</a:t>
            </a:r>
            <a:endParaRPr 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91" y="1600200"/>
            <a:ext cx="62548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Univ of Calif at Berkeley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2640-F149-456C-80F6-CA21089A3A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prstClr val="black"/>
                </a:solidFill>
                <a:ea typeface="+mn-ea"/>
                <a:cs typeface="+mn-cs"/>
              </a:rPr>
              <a:t>NTA is consistent with standard national accounts, but it adds the dimensions of age and of transfers, both public and private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National Transfer Accounts, or NTA for short, </a:t>
            </a:r>
            <a:r>
              <a:rPr lang="en-US" dirty="0" smtClean="0"/>
              <a:t>is a new set of methods to </a:t>
            </a:r>
            <a:r>
              <a:rPr lang="en-US" b="1" dirty="0" smtClean="0"/>
              <a:t>estimate</a:t>
            </a:r>
            <a:r>
              <a:rPr lang="en-US" dirty="0" smtClean="0"/>
              <a:t> these asset and transfer </a:t>
            </a:r>
            <a:r>
              <a:rPr lang="en-US" dirty="0"/>
              <a:t>flows. NTA is </a:t>
            </a:r>
            <a:r>
              <a:rPr lang="en-US" b="1" dirty="0"/>
              <a:t>consistent</a:t>
            </a:r>
            <a:r>
              <a:rPr lang="en-US" dirty="0"/>
              <a:t> with standard national accounts but it goes </a:t>
            </a:r>
            <a:r>
              <a:rPr lang="en-US" b="1" dirty="0"/>
              <a:t>beyond</a:t>
            </a:r>
            <a:r>
              <a:rPr lang="en-US" dirty="0"/>
              <a:t> them in two </a:t>
            </a:r>
            <a:r>
              <a:rPr lang="en-US" dirty="0" smtClean="0"/>
              <a:t>important new ways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First</a:t>
            </a:r>
            <a:r>
              <a:rPr lang="en-US" dirty="0"/>
              <a:t>, it </a:t>
            </a:r>
            <a:r>
              <a:rPr lang="en-US" dirty="0" smtClean="0"/>
              <a:t>estimates transfers </a:t>
            </a:r>
            <a:r>
              <a:rPr lang="en-US" dirty="0"/>
              <a:t>within families and households, between households, and through the public sector. </a:t>
            </a:r>
            <a:endParaRPr lang="en-US" dirty="0" smtClean="0"/>
          </a:p>
          <a:p>
            <a:pPr lvl="1"/>
            <a:r>
              <a:rPr lang="en-US" dirty="0" smtClean="0"/>
              <a:t>Second</a:t>
            </a:r>
            <a:r>
              <a:rPr lang="en-US" dirty="0"/>
              <a:t>, it breaks down national accounts by age. </a:t>
            </a:r>
            <a:endParaRPr lang="en-US" dirty="0" smtClean="0"/>
          </a:p>
          <a:p>
            <a:r>
              <a:rPr lang="en-US" dirty="0" smtClean="0"/>
              <a:t>Co-directed with </a:t>
            </a:r>
            <a:r>
              <a:rPr lang="en-US" smtClean="0"/>
              <a:t>Andy Mason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657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Reallocations in Japan, 2004</a:t>
            </a:r>
            <a:br>
              <a:rPr lang="en-US" dirty="0" smtClean="0"/>
            </a:br>
            <a:r>
              <a:rPr lang="en-US" dirty="0" smtClean="0"/>
              <a:t>Annual aggregate flows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109958"/>
              </p:ext>
            </p:extLst>
          </p:nvPr>
        </p:nvGraphicFramePr>
        <p:xfrm>
          <a:off x="990600" y="1524000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 &amp; Andrew Mason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Population aging and asset accumulation</a:t>
            </a:r>
          </a:p>
        </p:txBody>
      </p:sp>
      <p:sp>
        <p:nvSpPr>
          <p:cNvPr id="149507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People accumulate assets over their adult lives so the elderly hold more assets than younger adults.</a:t>
            </a:r>
          </a:p>
          <a:p>
            <a:r>
              <a:rPr lang="en-US" dirty="0"/>
              <a:t>In aging populations the proportion of </a:t>
            </a:r>
            <a:r>
              <a:rPr lang="en-US" dirty="0" smtClean="0"/>
              <a:t>elderly </a:t>
            </a:r>
            <a:r>
              <a:rPr lang="en-US" dirty="0"/>
              <a:t>is higher, so there </a:t>
            </a:r>
            <a:r>
              <a:rPr lang="en-US" dirty="0" smtClean="0"/>
              <a:t>are more assets per capita. </a:t>
            </a:r>
            <a:endParaRPr lang="en-US" dirty="0"/>
          </a:p>
          <a:p>
            <a:r>
              <a:rPr lang="en-US" dirty="0"/>
              <a:t>If assets </a:t>
            </a:r>
            <a:r>
              <a:rPr lang="en-US" dirty="0" smtClean="0"/>
              <a:t>are invested domestically they raise capital stocks and make labor more productive</a:t>
            </a:r>
            <a:r>
              <a:rPr lang="en-US" dirty="0"/>
              <a:t>. </a:t>
            </a:r>
            <a:r>
              <a:rPr lang="en-US" dirty="0" smtClean="0"/>
              <a:t>In any case, assets </a:t>
            </a:r>
            <a:r>
              <a:rPr lang="en-US" dirty="0"/>
              <a:t>generate </a:t>
            </a:r>
            <a:r>
              <a:rPr lang="en-US" dirty="0" smtClean="0"/>
              <a:t>income.</a:t>
            </a:r>
          </a:p>
          <a:p>
            <a:r>
              <a:rPr lang="en-US" dirty="0" smtClean="0"/>
              <a:t>However, if people expect to be supported by public or private transfers in old age, this effect is muted.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2296-0934-4AE3-A24C-77E9954DCC70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ja-JP" sz="2000" dirty="0" smtClean="0">
                <a:solidFill>
                  <a:prstClr val="black"/>
                </a:solidFill>
                <a:cs typeface="+mn-cs"/>
              </a:rPr>
              <a:t>Shares </a:t>
            </a:r>
            <a:r>
              <a:rPr lang="en-US" altLang="ja-JP" sz="2000" dirty="0">
                <a:solidFill>
                  <a:prstClr val="black"/>
                </a:solidFill>
                <a:cs typeface="+mn-cs"/>
              </a:rPr>
              <a:t>of consumption not covered by labor income: </a:t>
            </a:r>
            <a:r>
              <a:rPr lang="en-US" altLang="ja-JP" sz="2000" b="1" dirty="0">
                <a:solidFill>
                  <a:prstClr val="black"/>
                </a:solidFill>
                <a:cs typeface="+mn-cs"/>
              </a:rPr>
              <a:t>Family</a:t>
            </a:r>
            <a:r>
              <a:rPr lang="en-US" altLang="ja-JP" sz="20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cs typeface="+mn-cs"/>
              </a:rPr>
              <a:t>Transfers, Public Transfers</a:t>
            </a:r>
            <a:r>
              <a:rPr lang="en-US" altLang="ja-JP" sz="2000" dirty="0">
                <a:solidFill>
                  <a:prstClr val="black"/>
                </a:solidFill>
                <a:cs typeface="+mn-cs"/>
              </a:rPr>
              <a:t> and </a:t>
            </a:r>
            <a:r>
              <a:rPr lang="en-US" altLang="ja-JP" sz="2000" b="1" dirty="0">
                <a:solidFill>
                  <a:prstClr val="black"/>
                </a:solidFill>
                <a:cs typeface="+mn-cs"/>
              </a:rPr>
              <a:t>Asset income</a:t>
            </a:r>
            <a:r>
              <a:rPr lang="en-US" altLang="ja-JP" sz="2000" dirty="0">
                <a:solidFill>
                  <a:prstClr val="black"/>
                </a:solidFill>
                <a:cs typeface="+mn-cs"/>
              </a:rPr>
              <a:t> (part not saved</a:t>
            </a:r>
            <a:r>
              <a:rPr lang="en-US" altLang="ja-JP" sz="2000" dirty="0" smtClean="0">
                <a:solidFill>
                  <a:prstClr val="black"/>
                </a:solidFill>
                <a:cs typeface="+mn-cs"/>
              </a:rPr>
              <a:t>) sum to 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Lee, UC Berkeley, Sept 26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D9F4-081F-4F89-9DF1-EC60113DF3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2520" y="1574240"/>
            <a:ext cx="5467350" cy="4566285"/>
            <a:chOff x="0" y="0"/>
            <a:chExt cx="574" cy="485"/>
          </a:xfrm>
        </p:grpSpPr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0" y="0"/>
            <a:ext cx="574" cy="4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99" y="117"/>
              <a:ext cx="44" cy="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MX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79" y="172"/>
              <a:ext cx="49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US</a:t>
              </a: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410" y="344"/>
              <a:ext cx="15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SI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auto">
            <a:xfrm>
              <a:off x="523" y="278"/>
              <a:ext cx="36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BR</a:t>
              </a:r>
            </a:p>
          </p:txBody>
        </p:sp>
        <p:sp>
          <p:nvSpPr>
            <p:cNvPr id="12" name="Text Box 75"/>
            <p:cNvSpPr txBox="1">
              <a:spLocks noChangeArrowheads="1"/>
            </p:cNvSpPr>
            <p:nvPr/>
          </p:nvSpPr>
          <p:spPr bwMode="auto">
            <a:xfrm>
              <a:off x="425" y="270"/>
              <a:ext cx="25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DE</a:t>
              </a:r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396" y="263"/>
              <a:ext cx="20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CR</a:t>
              </a:r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334" y="320"/>
              <a:ext cx="31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CN</a:t>
              </a: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auto">
            <a:xfrm>
              <a:off x="350" y="34"/>
              <a:ext cx="32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6" name="Text Box 90"/>
            <p:cNvSpPr txBox="1">
              <a:spLocks noChangeArrowheads="1"/>
            </p:cNvSpPr>
            <p:nvPr/>
          </p:nvSpPr>
          <p:spPr bwMode="auto">
            <a:xfrm>
              <a:off x="435" y="385"/>
              <a:ext cx="26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HU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Elders In some countries rely 100% on public sector transfers.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Lee, UC Berkeley, Sept 26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D9F4-081F-4F89-9DF1-EC60113DF3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2520" y="1574240"/>
            <a:ext cx="5467350" cy="4566285"/>
            <a:chOff x="0" y="0"/>
            <a:chExt cx="574" cy="485"/>
          </a:xfrm>
        </p:grpSpPr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0" y="0"/>
            <a:ext cx="574" cy="4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99" y="117"/>
              <a:ext cx="44" cy="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MX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79" y="172"/>
              <a:ext cx="49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US</a:t>
              </a: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410" y="344"/>
              <a:ext cx="15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SI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auto">
            <a:xfrm>
              <a:off x="523" y="278"/>
              <a:ext cx="36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BR</a:t>
              </a:r>
            </a:p>
          </p:txBody>
        </p:sp>
        <p:sp>
          <p:nvSpPr>
            <p:cNvPr id="12" name="Text Box 75"/>
            <p:cNvSpPr txBox="1">
              <a:spLocks noChangeArrowheads="1"/>
            </p:cNvSpPr>
            <p:nvPr/>
          </p:nvSpPr>
          <p:spPr bwMode="auto">
            <a:xfrm>
              <a:off x="425" y="270"/>
              <a:ext cx="25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DE</a:t>
              </a:r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396" y="263"/>
              <a:ext cx="20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CR</a:t>
              </a:r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334" y="320"/>
              <a:ext cx="31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CN</a:t>
              </a: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auto">
            <a:xfrm>
              <a:off x="350" y="34"/>
              <a:ext cx="32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6" name="Text Box 90"/>
            <p:cNvSpPr txBox="1">
              <a:spLocks noChangeArrowheads="1"/>
            </p:cNvSpPr>
            <p:nvPr/>
          </p:nvSpPr>
          <p:spPr bwMode="auto">
            <a:xfrm>
              <a:off x="435" y="385"/>
              <a:ext cx="26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HU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16025" y="2128157"/>
            <a:ext cx="1648855" cy="1754326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Sweden</a:t>
            </a:r>
          </a:p>
          <a:p>
            <a:pPr lvl="1"/>
            <a:r>
              <a:rPr lang="en-US" dirty="0" smtClean="0"/>
              <a:t>Austria</a:t>
            </a:r>
          </a:p>
          <a:p>
            <a:pPr lvl="1"/>
            <a:r>
              <a:rPr lang="en-US" dirty="0" smtClean="0"/>
              <a:t>Hungary</a:t>
            </a:r>
          </a:p>
          <a:p>
            <a:pPr lvl="1"/>
            <a:r>
              <a:rPr lang="en-US" dirty="0" smtClean="0"/>
              <a:t>Slovenia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Brazil</a:t>
            </a:r>
          </a:p>
        </p:txBody>
      </p:sp>
      <p:sp>
        <p:nvSpPr>
          <p:cNvPr id="17" name="Oval 16"/>
          <p:cNvSpPr/>
          <p:nvPr/>
        </p:nvSpPr>
        <p:spPr>
          <a:xfrm rot="18580792">
            <a:off x="5326524" y="4316583"/>
            <a:ext cx="1879744" cy="9912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Elders In </a:t>
            </a:r>
            <a:r>
              <a:rPr lang="en-US" sz="2800" dirty="0" smtClean="0"/>
              <a:t>some Asian countries </a:t>
            </a:r>
            <a:r>
              <a:rPr lang="en-US" sz="2800" dirty="0"/>
              <a:t>rely in part on family transfers.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Lee, UC Berkeley, Sept 26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D9F4-081F-4F89-9DF1-EC60113DF3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2520" y="1574240"/>
            <a:ext cx="5467350" cy="4566285"/>
            <a:chOff x="0" y="0"/>
            <a:chExt cx="574" cy="485"/>
          </a:xfrm>
        </p:grpSpPr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0" y="0"/>
            <a:ext cx="574" cy="4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99" y="117"/>
              <a:ext cx="44" cy="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MX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79" y="172"/>
              <a:ext cx="49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US</a:t>
              </a: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410" y="344"/>
              <a:ext cx="15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SI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auto">
            <a:xfrm>
              <a:off x="523" y="278"/>
              <a:ext cx="36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BR</a:t>
              </a:r>
            </a:p>
          </p:txBody>
        </p:sp>
        <p:sp>
          <p:nvSpPr>
            <p:cNvPr id="12" name="Text Box 75"/>
            <p:cNvSpPr txBox="1">
              <a:spLocks noChangeArrowheads="1"/>
            </p:cNvSpPr>
            <p:nvPr/>
          </p:nvSpPr>
          <p:spPr bwMode="auto">
            <a:xfrm>
              <a:off x="425" y="270"/>
              <a:ext cx="25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DE</a:t>
              </a:r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396" y="263"/>
              <a:ext cx="20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CR</a:t>
              </a:r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334" y="320"/>
              <a:ext cx="31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CN</a:t>
              </a: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auto">
            <a:xfrm>
              <a:off x="350" y="34"/>
              <a:ext cx="32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6" name="Text Box 90"/>
            <p:cNvSpPr txBox="1">
              <a:spLocks noChangeArrowheads="1"/>
            </p:cNvSpPr>
            <p:nvPr/>
          </p:nvSpPr>
          <p:spPr bwMode="auto">
            <a:xfrm>
              <a:off x="435" y="385"/>
              <a:ext cx="26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HU</a:t>
              </a:r>
            </a:p>
          </p:txBody>
        </p:sp>
      </p:grpSp>
      <p:sp>
        <p:nvSpPr>
          <p:cNvPr id="17" name="Oval 16"/>
          <p:cNvSpPr/>
          <p:nvPr/>
        </p:nvSpPr>
        <p:spPr>
          <a:xfrm rot="14142632">
            <a:off x="3186629" y="3467930"/>
            <a:ext cx="2319625" cy="1120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97543" y="1371600"/>
            <a:ext cx="2963305" cy="2031325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S. Korea</a:t>
            </a:r>
          </a:p>
          <a:p>
            <a:pPr lvl="1"/>
            <a:r>
              <a:rPr lang="en-US" dirty="0" smtClean="0"/>
              <a:t>Taiwan</a:t>
            </a:r>
          </a:p>
          <a:p>
            <a:pPr lvl="1"/>
            <a:r>
              <a:rPr lang="en-US" dirty="0" smtClean="0"/>
              <a:t>Thailand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not Japan</a:t>
            </a:r>
            <a:r>
              <a:rPr lang="en-US" dirty="0"/>
              <a:t>,</a:t>
            </a:r>
            <a:r>
              <a:rPr lang="en-US" dirty="0" smtClean="0"/>
              <a:t> Philippines or India</a:t>
            </a:r>
          </a:p>
        </p:txBody>
      </p:sp>
    </p:spTree>
    <p:extLst>
      <p:ext uri="{BB962C8B-B14F-4D97-AF65-F5344CB8AC3E}">
        <p14:creationId xmlns:p14="http://schemas.microsoft.com/office/powerpoint/2010/main" val="6224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But in </a:t>
            </a:r>
            <a:r>
              <a:rPr lang="en-US" sz="2800" dirty="0" smtClean="0"/>
              <a:t>more </a:t>
            </a:r>
            <a:r>
              <a:rPr lang="en-US" sz="2800" dirty="0"/>
              <a:t>countries, elders actually make net transfers to their children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Lee, UC Berkeley, Sept 26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D9F4-081F-4F89-9DF1-EC60113DF3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2520" y="1574240"/>
            <a:ext cx="5467350" cy="4566285"/>
            <a:chOff x="0" y="0"/>
            <a:chExt cx="574" cy="485"/>
          </a:xfrm>
        </p:grpSpPr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0" y="0"/>
            <a:ext cx="574" cy="4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99" y="117"/>
              <a:ext cx="44" cy="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MX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79" y="172"/>
              <a:ext cx="49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US</a:t>
              </a: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410" y="344"/>
              <a:ext cx="15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SI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auto">
            <a:xfrm>
              <a:off x="523" y="278"/>
              <a:ext cx="36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BR</a:t>
              </a:r>
            </a:p>
          </p:txBody>
        </p:sp>
        <p:sp>
          <p:nvSpPr>
            <p:cNvPr id="12" name="Text Box 75"/>
            <p:cNvSpPr txBox="1">
              <a:spLocks noChangeArrowheads="1"/>
            </p:cNvSpPr>
            <p:nvPr/>
          </p:nvSpPr>
          <p:spPr bwMode="auto">
            <a:xfrm>
              <a:off x="425" y="270"/>
              <a:ext cx="25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DE</a:t>
              </a:r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396" y="263"/>
              <a:ext cx="20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CR</a:t>
              </a:r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334" y="320"/>
              <a:ext cx="31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CN</a:t>
              </a: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auto">
            <a:xfrm>
              <a:off x="350" y="34"/>
              <a:ext cx="32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6" name="Text Box 90"/>
            <p:cNvSpPr txBox="1">
              <a:spLocks noChangeArrowheads="1"/>
            </p:cNvSpPr>
            <p:nvPr/>
          </p:nvSpPr>
          <p:spPr bwMode="auto">
            <a:xfrm>
              <a:off x="435" y="385"/>
              <a:ext cx="26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HU</a:t>
              </a:r>
            </a:p>
          </p:txBody>
        </p:sp>
      </p:grpSp>
      <p:sp>
        <p:nvSpPr>
          <p:cNvPr id="17" name="Oval 16"/>
          <p:cNvSpPr/>
          <p:nvPr/>
        </p:nvSpPr>
        <p:spPr>
          <a:xfrm rot="14231935">
            <a:off x="3565441" y="2911306"/>
            <a:ext cx="4430407" cy="1530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48038" y="1052295"/>
            <a:ext cx="2963305" cy="2862322"/>
          </a:xfrm>
          <a:prstGeom prst="rect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India	Austria</a:t>
            </a:r>
          </a:p>
          <a:p>
            <a:pPr lvl="1"/>
            <a:r>
              <a:rPr lang="en-US" dirty="0" smtClean="0"/>
              <a:t>Mexico	Sweden</a:t>
            </a:r>
          </a:p>
          <a:p>
            <a:pPr lvl="1"/>
            <a:r>
              <a:rPr lang="en-US" dirty="0" smtClean="0"/>
              <a:t>US		Uruguay</a:t>
            </a:r>
          </a:p>
          <a:p>
            <a:pPr lvl="1"/>
            <a:r>
              <a:rPr lang="en-US" dirty="0" smtClean="0"/>
              <a:t>Spain	Brazil</a:t>
            </a:r>
          </a:p>
          <a:p>
            <a:pPr lvl="1"/>
            <a:r>
              <a:rPr lang="en-US" dirty="0" smtClean="0"/>
              <a:t>Germany          Indonesia</a:t>
            </a:r>
          </a:p>
          <a:p>
            <a:endParaRPr lang="en-US" dirty="0" smtClean="0"/>
          </a:p>
          <a:p>
            <a:r>
              <a:rPr lang="en-US" dirty="0" smtClean="0"/>
              <a:t>While others are near zero</a:t>
            </a:r>
          </a:p>
          <a:p>
            <a:pPr lvl="1"/>
            <a:r>
              <a:rPr lang="en-US" dirty="0" smtClean="0"/>
              <a:t>Philippines        Japan</a:t>
            </a:r>
          </a:p>
          <a:p>
            <a:pPr lvl="1"/>
            <a:r>
              <a:rPr lang="en-US" dirty="0" smtClean="0"/>
              <a:t>Costa Rica         Chile</a:t>
            </a:r>
          </a:p>
          <a:p>
            <a:pPr lvl="1"/>
            <a:r>
              <a:rPr lang="en-US" dirty="0" smtClean="0"/>
              <a:t>Slovenia             Hungary	</a:t>
            </a:r>
          </a:p>
        </p:txBody>
      </p:sp>
    </p:spTree>
    <p:extLst>
      <p:ext uri="{BB962C8B-B14F-4D97-AF65-F5344CB8AC3E}">
        <p14:creationId xmlns:p14="http://schemas.microsoft.com/office/powerpoint/2010/main" val="30802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consumption of the elderly is funded mainly out of public </a:t>
            </a:r>
            <a:r>
              <a:rPr lang="en-US" dirty="0"/>
              <a:t>or private transfers, then population aging just raises the transfer burden on workers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increased assets or capital per worker.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Ron Lee, UC Berkeley, Sept 26 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7E1-3365-4167-AC4A-DD269D3E378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In some countries, elders rely mainly on asset income.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Lee, UC Berkeley, Sept 26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D9F4-081F-4F89-9DF1-EC60113DF3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2520" y="1574240"/>
            <a:ext cx="5467350" cy="4566285"/>
            <a:chOff x="0" y="0"/>
            <a:chExt cx="574" cy="485"/>
          </a:xfrm>
        </p:grpSpPr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0" y="0"/>
            <a:ext cx="574" cy="4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99" y="117"/>
              <a:ext cx="44" cy="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MX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79" y="172"/>
              <a:ext cx="49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US</a:t>
              </a: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410" y="344"/>
              <a:ext cx="15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SI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auto">
            <a:xfrm>
              <a:off x="523" y="278"/>
              <a:ext cx="36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BR</a:t>
              </a:r>
            </a:p>
          </p:txBody>
        </p:sp>
        <p:sp>
          <p:nvSpPr>
            <p:cNvPr id="12" name="Text Box 75"/>
            <p:cNvSpPr txBox="1">
              <a:spLocks noChangeArrowheads="1"/>
            </p:cNvSpPr>
            <p:nvPr/>
          </p:nvSpPr>
          <p:spPr bwMode="auto">
            <a:xfrm>
              <a:off x="425" y="270"/>
              <a:ext cx="25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DE</a:t>
              </a:r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396" y="263"/>
              <a:ext cx="20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CR</a:t>
              </a:r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334" y="320"/>
              <a:ext cx="31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CN</a:t>
              </a: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auto">
            <a:xfrm>
              <a:off x="350" y="34"/>
              <a:ext cx="32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6" name="Text Box 90"/>
            <p:cNvSpPr txBox="1">
              <a:spLocks noChangeArrowheads="1"/>
            </p:cNvSpPr>
            <p:nvPr/>
          </p:nvSpPr>
          <p:spPr bwMode="auto">
            <a:xfrm>
              <a:off x="435" y="385"/>
              <a:ext cx="26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HU</a:t>
              </a:r>
            </a:p>
          </p:txBody>
        </p:sp>
      </p:grpSp>
      <p:sp>
        <p:nvSpPr>
          <p:cNvPr id="18" name="Oval 17"/>
          <p:cNvSpPr/>
          <p:nvPr/>
        </p:nvSpPr>
        <p:spPr>
          <a:xfrm rot="19138320">
            <a:off x="3513711" y="2029124"/>
            <a:ext cx="2459488" cy="1567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97543" y="1371600"/>
            <a:ext cx="2963305" cy="1477328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Philippines</a:t>
            </a:r>
          </a:p>
          <a:p>
            <a:pPr lvl="1"/>
            <a:r>
              <a:rPr lang="en-US" dirty="0" smtClean="0"/>
              <a:t>Thailand</a:t>
            </a:r>
          </a:p>
          <a:p>
            <a:pPr lvl="1"/>
            <a:r>
              <a:rPr lang="en-US" dirty="0" smtClean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11380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countries like these, population </a:t>
            </a:r>
            <a:r>
              <a:rPr lang="en-US" dirty="0"/>
              <a:t>aging raises asset </a:t>
            </a:r>
            <a:r>
              <a:rPr lang="en-US" dirty="0" smtClean="0"/>
              <a:t>holdings per worker, and </a:t>
            </a:r>
            <a:r>
              <a:rPr lang="en-US" dirty="0"/>
              <a:t>perhaps </a:t>
            </a:r>
            <a:r>
              <a:rPr lang="en-US" dirty="0" smtClean="0"/>
              <a:t>raises labor </a:t>
            </a:r>
            <a:r>
              <a:rPr lang="en-US" dirty="0"/>
              <a:t>productivity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Taxes and transfers are less necessary to fund population aging.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Ron Lee, UC Berkeley, Sept 26 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7E1-3365-4167-AC4A-DD269D3E378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Population aging is the inevitable last stage of the demographic transition. </a:t>
            </a:r>
          </a:p>
          <a:p>
            <a:r>
              <a:rPr lang="en-US" sz="2200" dirty="0" smtClean="0"/>
              <a:t>In rich countries, the changing shape of the economic life cycle amplifies the consequences of population aging.</a:t>
            </a:r>
          </a:p>
          <a:p>
            <a:r>
              <a:rPr lang="en-US" sz="2200" dirty="0" smtClean="0"/>
              <a:t>However, when elder consumption is funded through continuing work or through assets, effects on younger people are reduced. </a:t>
            </a:r>
          </a:p>
          <a:p>
            <a:r>
              <a:rPr lang="en-US" sz="2200" dirty="0" smtClean="0"/>
              <a:t>Low fertility goes with increased investment in human capital.</a:t>
            </a:r>
          </a:p>
          <a:p>
            <a:r>
              <a:rPr lang="en-US" sz="2200" dirty="0" smtClean="0"/>
              <a:t>These changes accompanying population aging may largely offset its costs.</a:t>
            </a:r>
          </a:p>
          <a:p>
            <a:r>
              <a:rPr lang="en-US" sz="2200" dirty="0" smtClean="0"/>
              <a:t>The challenges of population aging need not be overwhelming.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point for National Transfer Accounts (NTA)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Cross-sectional age profiles of labor income and consumption</a:t>
            </a:r>
          </a:p>
          <a:p>
            <a:r>
              <a:rPr lang="en-US" dirty="0" smtClean="0"/>
              <a:t>Based on existing surveys, demographic data, administrative data. Adjusted to match totals in National Income and Product Accounts. </a:t>
            </a:r>
          </a:p>
          <a:p>
            <a:r>
              <a:rPr lang="en-US" dirty="0" smtClean="0"/>
              <a:t>Many countries, each with own research team.</a:t>
            </a:r>
          </a:p>
          <a:p>
            <a:r>
              <a:rPr lang="en-US" dirty="0" smtClean="0"/>
              <a:t>Centralized methods, quality control, training, workshops. Compare different surveys, etc.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Following Slides Were Not Used at Penn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9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1" y="1828800"/>
            <a:ext cx="8172939" cy="420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geographic coverage of NTA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32292"/>
              </p:ext>
            </p:extLst>
          </p:nvPr>
        </p:nvGraphicFramePr>
        <p:xfrm>
          <a:off x="2209800" y="2286000"/>
          <a:ext cx="58674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/>
                <a:gridCol w="1466850"/>
                <a:gridCol w="1466850"/>
                <a:gridCol w="1466850"/>
              </a:tblGrid>
              <a:tr h="290525"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NTA Members 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Asia-Pacific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Americas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Europe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Africa</a:t>
                      </a:r>
                      <a:endParaRPr lang="en-US" sz="1600" b="1" dirty="0"/>
                    </a:p>
                  </a:txBody>
                  <a:tcPr/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Australia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Argentina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Austria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Kenya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China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Finland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Mozambique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Canada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Nigeria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Indonesia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Chile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Germany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Senegal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Japan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Colombia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Hungary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</a:t>
                      </a:r>
                      <a:r>
                        <a:rPr lang="en-US" sz="1600" baseline="0" dirty="0" smtClean="0"/>
                        <a:t> Africa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Philippines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Costa Rica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Italy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 Korea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Jamaica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Slovenia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Taiwan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Spain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Thailand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Peru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Sweden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Vietnam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United States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Uruguay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Lee and Mason     September 19,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Aggregate </a:t>
            </a:r>
            <a:r>
              <a:rPr lang="en-US" sz="2700" b="1" dirty="0"/>
              <a:t>Intra</a:t>
            </a:r>
            <a:r>
              <a:rPr lang="en-US" sz="2700" dirty="0"/>
              <a:t>household Transfer Flows To and From Age Groups, relative to GDP, in Japan, Thailand and the US</a:t>
            </a:r>
            <a:r>
              <a:rPr lang="en-US" sz="2700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42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89" y="914401"/>
            <a:ext cx="5338811" cy="53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6096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Lee and </a:t>
            </a:r>
            <a:r>
              <a:rPr lang="en-US" dirty="0" err="1" smtClean="0"/>
              <a:t>Donehower</a:t>
            </a:r>
            <a:r>
              <a:rPr lang="en-US" dirty="0" smtClean="0"/>
              <a:t> (2011), Chapter on private transfers.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prstClr val="black"/>
                </a:solidFill>
              </a:rPr>
              <a:t>Shares of Elder Consumption Funded from Labor Income, Transfers, and Asset-based Reallocations in Eighteen NTA Countries.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D9F4-081F-4F89-9DF1-EC60113DF36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81175" y="1602662"/>
            <a:ext cx="5467350" cy="4528185"/>
            <a:chOff x="0" y="0"/>
            <a:chExt cx="574" cy="481"/>
          </a:xfrm>
        </p:grpSpPr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0" y="0"/>
            <a:ext cx="574" cy="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281" y="189"/>
              <a:ext cx="26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MX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221" y="197"/>
              <a:ext cx="25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US</a:t>
              </a:r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132" y="364"/>
              <a:ext cx="20" cy="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HU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auto">
            <a:xfrm>
              <a:off x="189" y="318"/>
              <a:ext cx="23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BR</a:t>
              </a:r>
            </a:p>
          </p:txBody>
        </p:sp>
        <p:sp>
          <p:nvSpPr>
            <p:cNvPr id="12" name="Text Box 76"/>
            <p:cNvSpPr txBox="1">
              <a:spLocks noChangeArrowheads="1"/>
            </p:cNvSpPr>
            <p:nvPr/>
          </p:nvSpPr>
          <p:spPr bwMode="auto">
            <a:xfrm>
              <a:off x="213" y="303"/>
              <a:ext cx="20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CR</a:t>
              </a:r>
            </a:p>
          </p:txBody>
        </p:sp>
        <p:sp>
          <p:nvSpPr>
            <p:cNvPr id="13" name="Text Box 78"/>
            <p:cNvSpPr txBox="1">
              <a:spLocks noChangeArrowheads="1"/>
            </p:cNvSpPr>
            <p:nvPr/>
          </p:nvSpPr>
          <p:spPr bwMode="auto">
            <a:xfrm>
              <a:off x="232" y="264"/>
              <a:ext cx="21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UY</a:t>
              </a:r>
            </a:p>
          </p:txBody>
        </p:sp>
        <p:sp>
          <p:nvSpPr>
            <p:cNvPr id="14" name="Text Box 85"/>
            <p:cNvSpPr txBox="1">
              <a:spLocks noChangeArrowheads="1"/>
            </p:cNvSpPr>
            <p:nvPr/>
          </p:nvSpPr>
          <p:spPr bwMode="auto">
            <a:xfrm>
              <a:off x="355" y="160"/>
              <a:ext cx="28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ID</a:t>
              </a:r>
            </a:p>
          </p:txBody>
        </p: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 flipV="1">
              <a:off x="137" y="131"/>
              <a:ext cx="176" cy="228"/>
            </a:xfrm>
            <a:prstGeom prst="line">
              <a:avLst/>
            </a:prstGeom>
            <a:noFill/>
            <a:ln w="22225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1"/>
            <p:cNvSpPr txBox="1">
              <a:spLocks noChangeArrowheads="1"/>
            </p:cNvSpPr>
            <p:nvPr/>
          </p:nvSpPr>
          <p:spPr bwMode="auto">
            <a:xfrm>
              <a:off x="207" y="337"/>
              <a:ext cx="28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CN</a:t>
              </a:r>
            </a:p>
          </p:txBody>
        </p:sp>
        <p:sp>
          <p:nvSpPr>
            <p:cNvPr id="17" name="Text Box 92"/>
            <p:cNvSpPr txBox="1">
              <a:spLocks noChangeArrowheads="1"/>
            </p:cNvSpPr>
            <p:nvPr/>
          </p:nvSpPr>
          <p:spPr bwMode="auto">
            <a:xfrm>
              <a:off x="142" y="268"/>
              <a:ext cx="23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DE</a:t>
              </a:r>
            </a:p>
          </p:txBody>
        </p:sp>
        <p:sp>
          <p:nvSpPr>
            <p:cNvPr id="18" name="Text Box 95"/>
            <p:cNvSpPr txBox="1">
              <a:spLocks noChangeArrowheads="1"/>
            </p:cNvSpPr>
            <p:nvPr/>
          </p:nvSpPr>
          <p:spPr bwMode="auto">
            <a:xfrm>
              <a:off x="295" y="98"/>
              <a:ext cx="20" cy="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111" y="319"/>
              <a:ext cx="22" cy="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profiles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</a:rPr>
              <a:t>Population averages at each age, combining males females, including 0’s</a:t>
            </a:r>
          </a:p>
          <a:p>
            <a:pPr lvl="0"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height of age profile adjusted to be consistent with National Income and Product Account totals (given pop age </a:t>
            </a:r>
            <a:r>
              <a:rPr lang="en-US" dirty="0" err="1" smtClean="0">
                <a:solidFill>
                  <a:prstClr val="black"/>
                </a:solidFill>
              </a:rPr>
              <a:t>distr</a:t>
            </a:r>
            <a:r>
              <a:rPr lang="en-US" dirty="0" smtClean="0">
                <a:solidFill>
                  <a:prstClr val="black"/>
                </a:solidFill>
              </a:rPr>
              <a:t>).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For comparative purposes, standardize by dividing </a:t>
            </a:r>
            <a:r>
              <a:rPr lang="en-US" dirty="0">
                <a:solidFill>
                  <a:prstClr val="black"/>
                </a:solidFill>
              </a:rPr>
              <a:t>each economy’s age profiles by average labor income ages 30-49.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Ron Lee, UC Berkeley, Sept 26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AF63-380A-4122-856C-DDBEBE1671A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en-US" sz="3200" dirty="0" smtClean="0"/>
              <a:t>Estimation of consumption by age</a:t>
            </a:r>
            <a:endParaRPr lang="en-US" sz="3200" dirty="0"/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914400">
              <a:lnSpc>
                <a:spcPct val="80000"/>
              </a:lnSpc>
            </a:pPr>
            <a:r>
              <a:rPr lang="en-US" sz="3000" dirty="0">
                <a:solidFill>
                  <a:prstClr val="black"/>
                </a:solidFill>
              </a:rPr>
              <a:t>Consumption</a:t>
            </a:r>
          </a:p>
          <a:p>
            <a:pPr lvl="1" defTabSz="914400">
              <a:lnSpc>
                <a:spcPct val="80000"/>
              </a:lnSpc>
            </a:pPr>
            <a:r>
              <a:rPr lang="en-US" sz="2600" dirty="0">
                <a:solidFill>
                  <a:prstClr val="black"/>
                </a:solidFill>
              </a:rPr>
              <a:t>Private expenditures imputed to individuals within each household</a:t>
            </a:r>
          </a:p>
          <a:p>
            <a:pPr lvl="1" defTabSz="914400">
              <a:lnSpc>
                <a:spcPct val="80000"/>
              </a:lnSpc>
            </a:pPr>
            <a:r>
              <a:rPr lang="en-US" sz="2600" dirty="0">
                <a:solidFill>
                  <a:prstClr val="black"/>
                </a:solidFill>
              </a:rPr>
              <a:t>Public in-kind transfers (e.g. education, health care)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Household expenditures on health and education 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Regressed on household composition dummies. 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Coefficients are used to allocate household totals to individuals within each household</a:t>
            </a: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The  balance of household consumption (“Other”) is allocated in proportion to assumed equivalent adult consumer weights, same across all countries: 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.4 for ages 0-4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Increases linearly to 1.0 at age </a:t>
            </a:r>
            <a:r>
              <a:rPr lang="en-US" sz="2600" dirty="0" smtClean="0">
                <a:solidFill>
                  <a:prstClr val="black"/>
                </a:solidFill>
              </a:rPr>
              <a:t>20</a:t>
            </a:r>
          </a:p>
          <a:p>
            <a:r>
              <a:rPr lang="en-US" sz="3000" dirty="0" smtClean="0">
                <a:solidFill>
                  <a:prstClr val="black"/>
                </a:solidFill>
              </a:rPr>
              <a:t>After calculation for each individual in each household, find average across all individuals in population at each age.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Income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Labor income includes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Wages, salaries, fringe benefits before tax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2/3 of self employment income, unpaid family labor (1/3 to assets)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Average includes 0’s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8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88925"/>
            <a:ext cx="8662987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1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 Lee, UC Berkeley, Sept 26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9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88925"/>
            <a:ext cx="8662987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8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11998</TotalTime>
  <Words>2220</Words>
  <Application>Microsoft Office PowerPoint</Application>
  <PresentationFormat>On-screen Show (4:3)</PresentationFormat>
  <Paragraphs>507</Paragraphs>
  <Slides>43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Population aging and intergenerational   transfers: a global perspective</vt:lpstr>
      <vt:lpstr>We are inherently social, and are sustained not only by our own efforts, but also by transfers from those of others who support us directly or indirectly.</vt:lpstr>
      <vt:lpstr>NTA is consistent with standard national accounts, but it adds the dimensions of age and of transfers, both public and private</vt:lpstr>
      <vt:lpstr>Starting point for National Transfer Accounts (NTA)</vt:lpstr>
      <vt:lpstr>Age profiles are</vt:lpstr>
      <vt:lpstr>Estimation of consumption by age</vt:lpstr>
      <vt:lpstr>Labor Income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consumption (private plus public in-kind transfers), 1960, 1981 and 2007 (Ratio to average labor income ages 30-49).</vt:lpstr>
      <vt:lpstr>Aggregate (population weighted) age specific consumption and labor income for Nigeria, 2003</vt:lpstr>
      <vt:lpstr>Economic Lifecycle of Germany 2003 Aggregate flows</vt:lpstr>
      <vt:lpstr>Demographic transition and changing support ratios</vt:lpstr>
      <vt:lpstr>Support ratios show changes in labor income per consumer, based on current age profiles</vt:lpstr>
      <vt:lpstr>PowerPoint Presentation</vt:lpstr>
      <vt:lpstr>PowerPoint Presentation</vt:lpstr>
      <vt:lpstr>Support ratios based on the average poor country profiles and UN 2010 revision</vt:lpstr>
      <vt:lpstr>Support ratios based on the average rich country profiles and UN 2010 revision</vt:lpstr>
      <vt:lpstr>Conclusion from support ratios</vt:lpstr>
      <vt:lpstr>Investment in human capital may also offset declining support ratios</vt:lpstr>
      <vt:lpstr>PowerPoint Presentation</vt:lpstr>
      <vt:lpstr>Time Series Relationship</vt:lpstr>
      <vt:lpstr>How transfers are estimated</vt:lpstr>
      <vt:lpstr>Data for US  (2003), per capita The “life cycle deficit” is consumption – labor income.   Net Private transfers is intra + inter household  Net pub transfers is benefits received – taxes paid   ABR=Asset Income – Saving=asset income consumed or transferred</vt:lpstr>
      <vt:lpstr>Age Reallocations in Japan, 2004 Annual aggregate flows </vt:lpstr>
      <vt:lpstr>Population aging and asset accumulation</vt:lpstr>
      <vt:lpstr>Shares of consumption not covered by labor income: Family Transfers, Public Transfers and Asset income (part not saved) sum to 1.0</vt:lpstr>
      <vt:lpstr>Elders In some countries rely 100% on public sector transfers. </vt:lpstr>
      <vt:lpstr>Elders In some Asian countries rely in part on family transfers. </vt:lpstr>
      <vt:lpstr>But in more countries, elders actually make net transfers to their children </vt:lpstr>
      <vt:lpstr>PowerPoint Presentation</vt:lpstr>
      <vt:lpstr>In some countries, elders rely mainly on asset income. </vt:lpstr>
      <vt:lpstr>PowerPoint Presentation</vt:lpstr>
      <vt:lpstr>Conclusions</vt:lpstr>
      <vt:lpstr>Following Slides Were Not Used at Penn</vt:lpstr>
      <vt:lpstr>The geographic coverage of NTA</vt:lpstr>
      <vt:lpstr>Aggregate Intrahousehold Transfer Flows To and From Age Groups, relative to GDP, in Japan, Thailand and the US.</vt:lpstr>
      <vt:lpstr>Shares of Elder Consumption Funded from Labor Income, Transfers, and Asset-based Reallocations in Eighteen NTA Countries.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D. Lee</dc:creator>
  <cp:lastModifiedBy>Ronald D. Lee</cp:lastModifiedBy>
  <cp:revision>124</cp:revision>
  <dcterms:created xsi:type="dcterms:W3CDTF">2011-05-19T03:24:10Z</dcterms:created>
  <dcterms:modified xsi:type="dcterms:W3CDTF">2011-09-26T21:35:18Z</dcterms:modified>
</cp:coreProperties>
</file>